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735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120640" cy="5120640"/>
          </a:xfrm>
          <a:prstGeom prst="ellipse">
            <a:avLst/>
          </a:prstGeom>
          <a:solidFill>
            <a:srgbClr val="3D5A99">
              <a:alpha val="3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4206240"/>
            <a:ext cx="2926080" cy="2926080"/>
          </a:xfrm>
          <a:prstGeom prst="ellipse">
            <a:avLst/>
          </a:prstGeom>
          <a:solidFill>
            <a:srgbClr val="C9A227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WRITING GUIDE</a:t>
            </a:r>
            <a:endParaRPr lang="en-US" sz="2000" b="1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8778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 of an Undergraduate Thesis</a:t>
            </a:r>
            <a:endParaRPr lang="en-US" sz="4000" b="1" dirty="0"/>
          </a:p>
        </p:txBody>
      </p:sp>
      <p:sp>
        <p:nvSpPr>
          <p:cNvPr id="6" name="Shape 4"/>
          <p:cNvSpPr/>
          <p:nvPr/>
        </p:nvSpPr>
        <p:spPr>
          <a:xfrm>
            <a:off x="822960" y="3886200"/>
            <a:ext cx="1280160" cy="0"/>
          </a:xfrm>
          <a:prstGeom prst="line">
            <a:avLst/>
          </a:prstGeom>
          <a:noFill/>
          <a:ln w="31750">
            <a:solidFill>
              <a:srgbClr val="C9A22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406908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Preliminary Pages   ·   Main Text (Chapters)   ·   End Matter</a:t>
            </a:r>
            <a:endParaRPr lang="en-US" sz="2000" b="1" dirty="0"/>
          </a:p>
        </p:txBody>
      </p:sp>
      <p:sp>
        <p:nvSpPr>
          <p:cNvPr id="8" name="Text 6"/>
          <p:cNvSpPr/>
          <p:nvPr/>
        </p:nvSpPr>
        <p:spPr>
          <a:xfrm>
            <a:off x="822960" y="58978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</a:t>
            </a:r>
            <a:endParaRPr lang="en-US" sz="2000" b="1" dirty="0"/>
          </a:p>
        </p:txBody>
      </p:sp>
      <p:sp>
        <p:nvSpPr>
          <p:cNvPr id="9" name="Text 7"/>
          <p:cNvSpPr/>
          <p:nvPr/>
        </p:nvSpPr>
        <p:spPr>
          <a:xfrm>
            <a:off x="822960" y="619963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9C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Preliminary Pages — the front matter every thesis must include</a:t>
            </a:r>
            <a:endParaRPr lang="en-US" sz="2000" b="1" dirty="0"/>
          </a:p>
        </p:txBody>
      </p:sp>
      <p:sp>
        <p:nvSpPr>
          <p:cNvPr id="10" name="Shape 8"/>
          <p:cNvSpPr/>
          <p:nvPr/>
        </p:nvSpPr>
        <p:spPr>
          <a:xfrm>
            <a:off x="10469880" y="5257800"/>
            <a:ext cx="1143000" cy="1143000"/>
          </a:xfrm>
          <a:prstGeom prst="ellipse">
            <a:avLst/>
          </a:prstGeom>
          <a:solidFill>
            <a:srgbClr val="3D5A99">
              <a:alpha val="80000"/>
            </a:srgbClr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1904" y="5449824"/>
            <a:ext cx="758952" cy="7589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Are Preliminary Pages?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548640" y="1033272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They provide essential information about the thesis before the main content begins — ten components, in order.</a:t>
            </a:r>
            <a:endParaRPr lang="en-US" b="1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16736" y="198424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464" y="2093976"/>
            <a:ext cx="329184" cy="32918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249424" y="185623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8" name="Text 5"/>
          <p:cNvSpPr/>
          <p:nvPr/>
        </p:nvSpPr>
        <p:spPr>
          <a:xfrm>
            <a:off x="2249424" y="1856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b="1" dirty="0"/>
          </a:p>
        </p:txBody>
      </p:sp>
      <p:sp>
        <p:nvSpPr>
          <p:cNvPr id="9" name="Text 6"/>
          <p:cNvSpPr/>
          <p:nvPr/>
        </p:nvSpPr>
        <p:spPr>
          <a:xfrm>
            <a:off x="621792" y="269748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Page</a:t>
            </a:r>
            <a:endParaRPr lang="en-US" b="1" dirty="0"/>
          </a:p>
        </p:txBody>
      </p:sp>
      <p:sp>
        <p:nvSpPr>
          <p:cNvPr id="10" name="Shape 7"/>
          <p:cNvSpPr/>
          <p:nvPr/>
        </p:nvSpPr>
        <p:spPr>
          <a:xfrm>
            <a:off x="2798064" y="178308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566160" y="198424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888" y="2093976"/>
            <a:ext cx="329184" cy="32918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498848" y="185623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4" name="Text 10"/>
          <p:cNvSpPr/>
          <p:nvPr/>
        </p:nvSpPr>
        <p:spPr>
          <a:xfrm>
            <a:off x="4498848" y="1856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b="1" dirty="0"/>
          </a:p>
        </p:txBody>
      </p:sp>
      <p:sp>
        <p:nvSpPr>
          <p:cNvPr id="15" name="Text 11"/>
          <p:cNvSpPr/>
          <p:nvPr/>
        </p:nvSpPr>
        <p:spPr>
          <a:xfrm>
            <a:off x="2871216" y="269748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Declaration</a:t>
            </a:r>
            <a:endParaRPr lang="en-US" b="1" dirty="0"/>
          </a:p>
        </p:txBody>
      </p:sp>
      <p:sp>
        <p:nvSpPr>
          <p:cNvPr id="16" name="Shape 12"/>
          <p:cNvSpPr/>
          <p:nvPr/>
        </p:nvSpPr>
        <p:spPr>
          <a:xfrm>
            <a:off x="5047488" y="178308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815584" y="198424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312" y="2093976"/>
            <a:ext cx="329184" cy="329184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748272" y="185623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0" name="Text 15"/>
          <p:cNvSpPr/>
          <p:nvPr/>
        </p:nvSpPr>
        <p:spPr>
          <a:xfrm>
            <a:off x="6748272" y="1856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b="1" dirty="0"/>
          </a:p>
        </p:txBody>
      </p:sp>
      <p:sp>
        <p:nvSpPr>
          <p:cNvPr id="21" name="Text 16"/>
          <p:cNvSpPr/>
          <p:nvPr/>
        </p:nvSpPr>
        <p:spPr>
          <a:xfrm>
            <a:off x="5120640" y="269748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</a:t>
            </a:r>
            <a:endParaRPr lang="en-US" b="1" dirty="0"/>
          </a:p>
        </p:txBody>
      </p:sp>
      <p:sp>
        <p:nvSpPr>
          <p:cNvPr id="22" name="Shape 17"/>
          <p:cNvSpPr/>
          <p:nvPr/>
        </p:nvSpPr>
        <p:spPr>
          <a:xfrm>
            <a:off x="7296912" y="178308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065008" y="198424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4736" y="2093976"/>
            <a:ext cx="329184" cy="329184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8997696" y="185623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6" name="Text 20"/>
          <p:cNvSpPr/>
          <p:nvPr/>
        </p:nvSpPr>
        <p:spPr>
          <a:xfrm>
            <a:off x="8997696" y="1856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b="1" dirty="0"/>
          </a:p>
        </p:txBody>
      </p:sp>
      <p:sp>
        <p:nvSpPr>
          <p:cNvPr id="27" name="Text 21"/>
          <p:cNvSpPr/>
          <p:nvPr/>
        </p:nvSpPr>
        <p:spPr>
          <a:xfrm>
            <a:off x="7370064" y="269748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Dedication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(Optional)</a:t>
            </a:r>
            <a:endParaRPr lang="en-US" b="1" dirty="0"/>
          </a:p>
        </p:txBody>
      </p:sp>
      <p:sp>
        <p:nvSpPr>
          <p:cNvPr id="28" name="Shape 22"/>
          <p:cNvSpPr/>
          <p:nvPr/>
        </p:nvSpPr>
        <p:spPr>
          <a:xfrm>
            <a:off x="9546336" y="178308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10314432" y="198424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2093976"/>
            <a:ext cx="329184" cy="329184"/>
          </a:xfrm>
          <a:prstGeom prst="rect">
            <a:avLst/>
          </a:prstGeom>
        </p:spPr>
      </p:pic>
      <p:sp>
        <p:nvSpPr>
          <p:cNvPr id="31" name="Shape 24"/>
          <p:cNvSpPr/>
          <p:nvPr/>
        </p:nvSpPr>
        <p:spPr>
          <a:xfrm>
            <a:off x="11247120" y="185623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2" name="Text 25"/>
          <p:cNvSpPr/>
          <p:nvPr/>
        </p:nvSpPr>
        <p:spPr>
          <a:xfrm>
            <a:off x="11247120" y="1856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b="1" dirty="0"/>
          </a:p>
        </p:txBody>
      </p:sp>
      <p:sp>
        <p:nvSpPr>
          <p:cNvPr id="33" name="Text 26"/>
          <p:cNvSpPr/>
          <p:nvPr/>
        </p:nvSpPr>
        <p:spPr>
          <a:xfrm>
            <a:off x="9619488" y="269748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Acknowledge-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ments</a:t>
            </a:r>
            <a:endParaRPr lang="en-US" b="1" dirty="0"/>
          </a:p>
        </p:txBody>
      </p:sp>
      <p:sp>
        <p:nvSpPr>
          <p:cNvPr id="34" name="Shape 27"/>
          <p:cNvSpPr/>
          <p:nvPr/>
        </p:nvSpPr>
        <p:spPr>
          <a:xfrm>
            <a:off x="548640" y="420624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1316736" y="440740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6464" y="4517136"/>
            <a:ext cx="329184" cy="329184"/>
          </a:xfrm>
          <a:prstGeom prst="rect">
            <a:avLst/>
          </a:prstGeom>
        </p:spPr>
      </p:pic>
      <p:sp>
        <p:nvSpPr>
          <p:cNvPr id="37" name="Shape 29"/>
          <p:cNvSpPr/>
          <p:nvPr/>
        </p:nvSpPr>
        <p:spPr>
          <a:xfrm>
            <a:off x="2249424" y="427939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8" name="Text 30"/>
          <p:cNvSpPr/>
          <p:nvPr/>
        </p:nvSpPr>
        <p:spPr>
          <a:xfrm>
            <a:off x="2249424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b="1" dirty="0"/>
          </a:p>
        </p:txBody>
      </p:sp>
      <p:sp>
        <p:nvSpPr>
          <p:cNvPr id="39" name="Text 31"/>
          <p:cNvSpPr/>
          <p:nvPr/>
        </p:nvSpPr>
        <p:spPr>
          <a:xfrm>
            <a:off x="621792" y="512064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b="1" dirty="0"/>
          </a:p>
        </p:txBody>
      </p:sp>
      <p:sp>
        <p:nvSpPr>
          <p:cNvPr id="40" name="Shape 32"/>
          <p:cNvSpPr/>
          <p:nvPr/>
        </p:nvSpPr>
        <p:spPr>
          <a:xfrm>
            <a:off x="2798064" y="420624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3566160" y="440740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4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5888" y="4517136"/>
            <a:ext cx="329184" cy="329184"/>
          </a:xfrm>
          <a:prstGeom prst="rect">
            <a:avLst/>
          </a:prstGeom>
        </p:spPr>
      </p:pic>
      <p:sp>
        <p:nvSpPr>
          <p:cNvPr id="43" name="Shape 34"/>
          <p:cNvSpPr/>
          <p:nvPr/>
        </p:nvSpPr>
        <p:spPr>
          <a:xfrm>
            <a:off x="4498848" y="427939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4" name="Text 35"/>
          <p:cNvSpPr/>
          <p:nvPr/>
        </p:nvSpPr>
        <p:spPr>
          <a:xfrm>
            <a:off x="4498848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b="1" dirty="0"/>
          </a:p>
        </p:txBody>
      </p:sp>
      <p:sp>
        <p:nvSpPr>
          <p:cNvPr id="45" name="Text 36"/>
          <p:cNvSpPr/>
          <p:nvPr/>
        </p:nvSpPr>
        <p:spPr>
          <a:xfrm>
            <a:off x="2871216" y="512064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of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b="1" dirty="0"/>
          </a:p>
        </p:txBody>
      </p:sp>
      <p:sp>
        <p:nvSpPr>
          <p:cNvPr id="46" name="Shape 37"/>
          <p:cNvSpPr/>
          <p:nvPr/>
        </p:nvSpPr>
        <p:spPr>
          <a:xfrm>
            <a:off x="5047488" y="420624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5815584" y="440740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4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5312" y="4517136"/>
            <a:ext cx="329184" cy="329184"/>
          </a:xfrm>
          <a:prstGeom prst="rect">
            <a:avLst/>
          </a:prstGeom>
        </p:spPr>
      </p:pic>
      <p:sp>
        <p:nvSpPr>
          <p:cNvPr id="49" name="Shape 39"/>
          <p:cNvSpPr/>
          <p:nvPr/>
        </p:nvSpPr>
        <p:spPr>
          <a:xfrm>
            <a:off x="6748272" y="427939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50" name="Text 40"/>
          <p:cNvSpPr/>
          <p:nvPr/>
        </p:nvSpPr>
        <p:spPr>
          <a:xfrm>
            <a:off x="6748272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b="1" dirty="0"/>
          </a:p>
        </p:txBody>
      </p:sp>
      <p:sp>
        <p:nvSpPr>
          <p:cNvPr id="51" name="Text 41"/>
          <p:cNvSpPr/>
          <p:nvPr/>
        </p:nvSpPr>
        <p:spPr>
          <a:xfrm>
            <a:off x="5120640" y="512064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of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</a:t>
            </a:r>
            <a:endParaRPr lang="en-US" b="1" dirty="0"/>
          </a:p>
        </p:txBody>
      </p:sp>
      <p:sp>
        <p:nvSpPr>
          <p:cNvPr id="52" name="Shape 42"/>
          <p:cNvSpPr/>
          <p:nvPr/>
        </p:nvSpPr>
        <p:spPr>
          <a:xfrm>
            <a:off x="7296912" y="420624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065008" y="440740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5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4736" y="4517136"/>
            <a:ext cx="329184" cy="329184"/>
          </a:xfrm>
          <a:prstGeom prst="rect">
            <a:avLst/>
          </a:prstGeom>
        </p:spPr>
      </p:pic>
      <p:sp>
        <p:nvSpPr>
          <p:cNvPr id="55" name="Shape 44"/>
          <p:cNvSpPr/>
          <p:nvPr/>
        </p:nvSpPr>
        <p:spPr>
          <a:xfrm>
            <a:off x="8997696" y="427939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56" name="Text 45"/>
          <p:cNvSpPr/>
          <p:nvPr/>
        </p:nvSpPr>
        <p:spPr>
          <a:xfrm>
            <a:off x="8997696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b="1" dirty="0"/>
          </a:p>
        </p:txBody>
      </p:sp>
      <p:sp>
        <p:nvSpPr>
          <p:cNvPr id="57" name="Text 46"/>
          <p:cNvSpPr/>
          <p:nvPr/>
        </p:nvSpPr>
        <p:spPr>
          <a:xfrm>
            <a:off x="7370064" y="512064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of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Figures</a:t>
            </a:r>
            <a:endParaRPr lang="en-US" b="1" dirty="0"/>
          </a:p>
        </p:txBody>
      </p:sp>
      <p:sp>
        <p:nvSpPr>
          <p:cNvPr id="58" name="Shape 47"/>
          <p:cNvSpPr/>
          <p:nvPr/>
        </p:nvSpPr>
        <p:spPr>
          <a:xfrm>
            <a:off x="9546336" y="4206240"/>
            <a:ext cx="2084832" cy="2148840"/>
          </a:xfrm>
          <a:prstGeom prst="roundRect">
            <a:avLst>
              <a:gd name="adj" fmla="val 3947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9" name="Shape 48"/>
          <p:cNvSpPr/>
          <p:nvPr/>
        </p:nvSpPr>
        <p:spPr>
          <a:xfrm>
            <a:off x="10314432" y="4407408"/>
            <a:ext cx="548640" cy="54864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6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24160" y="4517136"/>
            <a:ext cx="329184" cy="329184"/>
          </a:xfrm>
          <a:prstGeom prst="rect">
            <a:avLst/>
          </a:prstGeom>
        </p:spPr>
      </p:pic>
      <p:sp>
        <p:nvSpPr>
          <p:cNvPr id="61" name="Shape 49"/>
          <p:cNvSpPr/>
          <p:nvPr/>
        </p:nvSpPr>
        <p:spPr>
          <a:xfrm>
            <a:off x="11247120" y="4279392"/>
            <a:ext cx="329184" cy="32918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2" name="Text 50"/>
          <p:cNvSpPr/>
          <p:nvPr/>
        </p:nvSpPr>
        <p:spPr>
          <a:xfrm>
            <a:off x="11247120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b="1" dirty="0"/>
          </a:p>
        </p:txBody>
      </p:sp>
      <p:sp>
        <p:nvSpPr>
          <p:cNvPr id="63" name="Text 51"/>
          <p:cNvSpPr/>
          <p:nvPr/>
        </p:nvSpPr>
        <p:spPr>
          <a:xfrm>
            <a:off x="9619488" y="5120640"/>
            <a:ext cx="19385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of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Abbreviations</a:t>
            </a:r>
            <a:endParaRPr lang="en-US" b="1" dirty="0"/>
          </a:p>
        </p:txBody>
      </p:sp>
      <p:sp>
        <p:nvSpPr>
          <p:cNvPr id="64" name="Text 52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10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658368" cy="65836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16" y="610088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411480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  </a:t>
            </a: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Title Page</a:t>
            </a:r>
            <a:endParaRPr lang="en-US" sz="3200" b="1" dirty="0"/>
          </a:p>
        </p:txBody>
      </p:sp>
      <p:sp>
        <p:nvSpPr>
          <p:cNvPr id="5" name="Text 2"/>
          <p:cNvSpPr/>
          <p:nvPr/>
        </p:nvSpPr>
        <p:spPr>
          <a:xfrm>
            <a:off x="8138160" y="530352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kern="0" spc="1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  ·  PRELIMINARY PAGES</a:t>
            </a:r>
            <a:endParaRPr lang="en-US" b="1" dirty="0"/>
          </a:p>
        </p:txBody>
      </p:sp>
      <p:sp>
        <p:nvSpPr>
          <p:cNvPr id="6" name="Shape 3"/>
          <p:cNvSpPr/>
          <p:nvPr/>
        </p:nvSpPr>
        <p:spPr>
          <a:xfrm>
            <a:off x="713232" y="1508760"/>
            <a:ext cx="4206240" cy="4892040"/>
          </a:xfrm>
          <a:prstGeom prst="rect">
            <a:avLst/>
          </a:prstGeom>
          <a:solidFill>
            <a:srgbClr val="E7EAF2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417320"/>
            <a:ext cx="4206240" cy="4892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r>
              <a:rPr lang="en-US" dirty="0"/>
              <a:t>:</a:t>
            </a:r>
          </a:p>
        </p:txBody>
      </p:sp>
      <p:sp>
        <p:nvSpPr>
          <p:cNvPr id="8" name="Shape 5"/>
          <p:cNvSpPr/>
          <p:nvPr/>
        </p:nvSpPr>
        <p:spPr>
          <a:xfrm>
            <a:off x="2487168" y="1737360"/>
            <a:ext cx="512064" cy="512064"/>
          </a:xfrm>
          <a:prstGeom prst="ellipse">
            <a:avLst/>
          </a:prstGeom>
          <a:solidFill>
            <a:srgbClr val="3D5A99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305" y="1870497"/>
            <a:ext cx="245791" cy="24579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14400" y="2377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kern="0" spc="15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NAME</a:t>
            </a:r>
            <a:endParaRPr lang="en-US" b="1" dirty="0"/>
          </a:p>
        </p:txBody>
      </p:sp>
      <p:sp>
        <p:nvSpPr>
          <p:cNvPr id="11" name="Shape 7"/>
          <p:cNvSpPr/>
          <p:nvPr/>
        </p:nvSpPr>
        <p:spPr>
          <a:xfrm>
            <a:off x="2286000" y="2788920"/>
            <a:ext cx="91440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60120" y="297180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Effects of Study Habits on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Performance Among</a:t>
            </a: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Undergraduate Students</a:t>
            </a:r>
            <a:endParaRPr lang="en-US" b="1" dirty="0"/>
          </a:p>
        </p:txBody>
      </p:sp>
      <p:sp>
        <p:nvSpPr>
          <p:cNvPr id="13" name="Text 9"/>
          <p:cNvSpPr/>
          <p:nvPr/>
        </p:nvSpPr>
        <p:spPr>
          <a:xfrm>
            <a:off x="960120" y="4206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Student Ahmed</a:t>
            </a:r>
            <a:endParaRPr lang="en-US" b="1" dirty="0"/>
          </a:p>
        </p:txBody>
      </p:sp>
      <p:sp>
        <p:nvSpPr>
          <p:cNvPr id="14" name="Text 10"/>
          <p:cNvSpPr/>
          <p:nvPr/>
        </p:nvSpPr>
        <p:spPr>
          <a:xfrm>
            <a:off x="960120" y="459028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Reg. No: 2021/BSc/0142</a:t>
            </a:r>
            <a:endParaRPr lang="en-US" b="1" dirty="0"/>
          </a:p>
        </p:txBody>
      </p:sp>
      <p:sp>
        <p:nvSpPr>
          <p:cNvPr id="15" name="Text 11"/>
          <p:cNvSpPr/>
          <p:nvPr/>
        </p:nvSpPr>
        <p:spPr>
          <a:xfrm>
            <a:off x="960120" y="4974336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B.Sc. Psychology</a:t>
            </a:r>
            <a:endParaRPr lang="en-US" b="1" dirty="0"/>
          </a:p>
        </p:txBody>
      </p:sp>
      <p:sp>
        <p:nvSpPr>
          <p:cNvPr id="16" name="Text 12"/>
          <p:cNvSpPr/>
          <p:nvPr/>
        </p:nvSpPr>
        <p:spPr>
          <a:xfrm>
            <a:off x="960120" y="5358384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Dept. of Psychology, Faculty of Social Sciences</a:t>
            </a:r>
            <a:endParaRPr lang="en-US" b="1" dirty="0"/>
          </a:p>
        </p:txBody>
      </p:sp>
      <p:sp>
        <p:nvSpPr>
          <p:cNvPr id="17" name="Text 13"/>
          <p:cNvSpPr/>
          <p:nvPr/>
        </p:nvSpPr>
        <p:spPr>
          <a:xfrm>
            <a:off x="960120" y="574243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2026</a:t>
            </a:r>
            <a:endParaRPr lang="en-US" b="1" dirty="0"/>
          </a:p>
        </p:txBody>
      </p:sp>
      <p:sp>
        <p:nvSpPr>
          <p:cNvPr id="18" name="Text 14"/>
          <p:cNvSpPr/>
          <p:nvPr/>
        </p:nvSpPr>
        <p:spPr>
          <a:xfrm>
            <a:off x="5257800" y="1481328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b="1" dirty="0"/>
          </a:p>
        </p:txBody>
      </p:sp>
      <p:sp>
        <p:nvSpPr>
          <p:cNvPr id="19" name="Text 15"/>
          <p:cNvSpPr/>
          <p:nvPr/>
        </p:nvSpPr>
        <p:spPr>
          <a:xfrm>
            <a:off x="5257800" y="1828800"/>
            <a:ext cx="64008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of the study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Student's name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/ ID number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 program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and Faculty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name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Submission date</a:t>
            </a:r>
            <a:endParaRPr lang="en-US" b="1" dirty="0"/>
          </a:p>
        </p:txBody>
      </p:sp>
      <p:sp>
        <p:nvSpPr>
          <p:cNvPr id="20" name="Shape 16"/>
          <p:cNvSpPr/>
          <p:nvPr/>
        </p:nvSpPr>
        <p:spPr>
          <a:xfrm>
            <a:off x="5257800" y="4224528"/>
            <a:ext cx="640080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257800" y="4370832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b="1" dirty="0"/>
          </a:p>
        </p:txBody>
      </p:sp>
      <p:sp>
        <p:nvSpPr>
          <p:cNvPr id="22" name="Text 18"/>
          <p:cNvSpPr/>
          <p:nvPr/>
        </p:nvSpPr>
        <p:spPr>
          <a:xfrm>
            <a:off x="5257800" y="4718304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and concise title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Reflects the study variables and population</a:t>
            </a:r>
            <a:endParaRPr lang="en-US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Follows university formatting guidelines</a:t>
            </a:r>
            <a:endParaRPr lang="en-US" b="1" dirty="0"/>
          </a:p>
        </p:txBody>
      </p:sp>
      <p:sp>
        <p:nvSpPr>
          <p:cNvPr id="23" name="Text 19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10</a:t>
            </a:r>
            <a:endParaRPr lang="en-US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Declaration &amp; Supervisor Certification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8138160" y="548640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kern="0" spc="1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  ·  PRELIMINARY PAGES</a:t>
            </a:r>
            <a:endParaRPr lang="en-US" sz="1600" b="1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46" y="1688714"/>
            <a:ext cx="298460" cy="298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 </a:t>
            </a: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Declaration</a:t>
            </a:r>
            <a:endParaRPr lang="en-US" sz="1600" b="1" dirty="0"/>
          </a:p>
        </p:txBody>
      </p:sp>
      <p:sp>
        <p:nvSpPr>
          <p:cNvPr id="8" name="Text 5"/>
          <p:cNvSpPr/>
          <p:nvPr/>
        </p:nvSpPr>
        <p:spPr>
          <a:xfrm>
            <a:off x="86868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600" b="1" dirty="0"/>
          </a:p>
        </p:txBody>
      </p:sp>
      <p:sp>
        <p:nvSpPr>
          <p:cNvPr id="9" name="Text 6"/>
          <p:cNvSpPr/>
          <p:nvPr/>
        </p:nvSpPr>
        <p:spPr>
          <a:xfrm>
            <a:off x="86868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statement by the student confirming that the work is original and has not been submitted elsewhere.</a:t>
            </a:r>
            <a:endParaRPr lang="en-US" sz="1600" b="1" dirty="0"/>
          </a:p>
        </p:txBody>
      </p:sp>
      <p:sp>
        <p:nvSpPr>
          <p:cNvPr id="10" name="Shape 7"/>
          <p:cNvSpPr/>
          <p:nvPr/>
        </p:nvSpPr>
        <p:spPr>
          <a:xfrm>
            <a:off x="868680" y="32552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34015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600" b="1" dirty="0"/>
          </a:p>
        </p:txBody>
      </p:sp>
      <p:sp>
        <p:nvSpPr>
          <p:cNvPr id="12" name="Text 9"/>
          <p:cNvSpPr/>
          <p:nvPr/>
        </p:nvSpPr>
        <p:spPr>
          <a:xfrm>
            <a:off x="868680" y="3730752"/>
            <a:ext cx="47548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by the researcher</a:t>
            </a:r>
            <a:endParaRPr lang="en-US" sz="16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date</a:t>
            </a:r>
            <a:endParaRPr lang="en-US" sz="1600" b="1" dirty="0"/>
          </a:p>
        </p:txBody>
      </p:sp>
      <p:sp>
        <p:nvSpPr>
          <p:cNvPr id="13" name="Shape 10"/>
          <p:cNvSpPr/>
          <p:nvPr/>
        </p:nvSpPr>
        <p:spPr>
          <a:xfrm>
            <a:off x="868680" y="4636008"/>
            <a:ext cx="4754880" cy="1472184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8DEEC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782312"/>
            <a:ext cx="292608" cy="2926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389888" y="4754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b="1" dirty="0"/>
          </a:p>
        </p:txBody>
      </p:sp>
      <p:sp>
        <p:nvSpPr>
          <p:cNvPr id="16" name="Text 12"/>
          <p:cNvSpPr/>
          <p:nvPr/>
        </p:nvSpPr>
        <p:spPr>
          <a:xfrm>
            <a:off x="1024128" y="5093208"/>
            <a:ext cx="443484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00" b="1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declare that this thesis is my original work and has not been submitted for any degree at this or any other university.”</a:t>
            </a:r>
            <a:endParaRPr lang="en-US" sz="1600" b="1" dirty="0"/>
          </a:p>
        </p:txBody>
      </p:sp>
      <p:sp>
        <p:nvSpPr>
          <p:cNvPr id="17" name="Shape 13"/>
          <p:cNvSpPr/>
          <p:nvPr/>
        </p:nvSpPr>
        <p:spPr>
          <a:xfrm>
            <a:off x="630936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62940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066" y="1688714"/>
            <a:ext cx="298460" cy="2984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40664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 </a:t>
            </a: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Supervisor Certification</a:t>
            </a:r>
            <a:endParaRPr lang="en-US" sz="1600" b="1" dirty="0"/>
          </a:p>
        </p:txBody>
      </p:sp>
      <p:sp>
        <p:nvSpPr>
          <p:cNvPr id="21" name="Text 16"/>
          <p:cNvSpPr/>
          <p:nvPr/>
        </p:nvSpPr>
        <p:spPr>
          <a:xfrm>
            <a:off x="662940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600" b="1" dirty="0"/>
          </a:p>
        </p:txBody>
      </p:sp>
      <p:sp>
        <p:nvSpPr>
          <p:cNvPr id="22" name="Text 17"/>
          <p:cNvSpPr/>
          <p:nvPr/>
        </p:nvSpPr>
        <p:spPr>
          <a:xfrm>
            <a:off x="662940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statement confirming that the supervisor has reviewed and approved the thesis.</a:t>
            </a:r>
            <a:endParaRPr lang="en-US" sz="1600" b="1" dirty="0"/>
          </a:p>
        </p:txBody>
      </p:sp>
      <p:sp>
        <p:nvSpPr>
          <p:cNvPr id="23" name="Shape 18"/>
          <p:cNvSpPr/>
          <p:nvPr/>
        </p:nvSpPr>
        <p:spPr>
          <a:xfrm>
            <a:off x="6629400" y="32552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629400" y="34015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600" b="1" dirty="0"/>
          </a:p>
        </p:txBody>
      </p:sp>
      <p:sp>
        <p:nvSpPr>
          <p:cNvPr id="25" name="Text 20"/>
          <p:cNvSpPr/>
          <p:nvPr/>
        </p:nvSpPr>
        <p:spPr>
          <a:xfrm>
            <a:off x="6629400" y="3730752"/>
            <a:ext cx="47548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Supervisor's signature</a:t>
            </a:r>
            <a:endParaRPr lang="en-US" sz="16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designation and date</a:t>
            </a:r>
            <a:endParaRPr lang="en-US" sz="1600" b="1" dirty="0"/>
          </a:p>
        </p:txBody>
      </p:sp>
      <p:sp>
        <p:nvSpPr>
          <p:cNvPr id="26" name="Shape 21"/>
          <p:cNvSpPr/>
          <p:nvPr/>
        </p:nvSpPr>
        <p:spPr>
          <a:xfrm>
            <a:off x="6629400" y="4636008"/>
            <a:ext cx="4754880" cy="1472184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8DEEC"/>
            </a:solidFill>
            <a:prstDash val="solid"/>
          </a:ln>
        </p:spPr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848" y="4782312"/>
            <a:ext cx="292608" cy="29260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150608" y="4754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b="1" dirty="0"/>
          </a:p>
        </p:txBody>
      </p:sp>
      <p:sp>
        <p:nvSpPr>
          <p:cNvPr id="29" name="Text 23"/>
          <p:cNvSpPr/>
          <p:nvPr/>
        </p:nvSpPr>
        <p:spPr>
          <a:xfrm>
            <a:off x="6784848" y="5093208"/>
            <a:ext cx="443484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00" b="1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“This thesis has been read and approved as meeting the required standard for the award of the degree.”</a:t>
            </a:r>
            <a:endParaRPr lang="en-US" sz="1600" b="1" dirty="0"/>
          </a:p>
        </p:txBody>
      </p:sp>
      <p:sp>
        <p:nvSpPr>
          <p:cNvPr id="30" name="Text 24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10</a:t>
            </a:r>
            <a:endParaRPr lang="en-US" sz="16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Dedication &amp; Acknowledgements</a:t>
            </a:r>
            <a:endParaRPr lang="en-US" sz="2400" b="1" dirty="0"/>
          </a:p>
        </p:txBody>
      </p:sp>
      <p:sp>
        <p:nvSpPr>
          <p:cNvPr id="3" name="Text 1"/>
          <p:cNvSpPr/>
          <p:nvPr/>
        </p:nvSpPr>
        <p:spPr>
          <a:xfrm>
            <a:off x="8138160" y="548640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kern="0" spc="1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  ·  PRELIMINARY PAGES</a:t>
            </a:r>
            <a:endParaRPr lang="en-US" sz="1400" b="1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46" y="1688714"/>
            <a:ext cx="298460" cy="298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 </a:t>
            </a: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Dedication</a:t>
            </a:r>
            <a:endParaRPr lang="en-US" sz="1400" b="1" dirty="0"/>
          </a:p>
        </p:txBody>
      </p:sp>
      <p:sp>
        <p:nvSpPr>
          <p:cNvPr id="8" name="Shape 5"/>
          <p:cNvSpPr/>
          <p:nvPr/>
        </p:nvSpPr>
        <p:spPr>
          <a:xfrm>
            <a:off x="4709160" y="1435608"/>
            <a:ext cx="960120" cy="29260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/>
        </p:spPr>
      </p:sp>
      <p:sp>
        <p:nvSpPr>
          <p:cNvPr id="9" name="Text 6"/>
          <p:cNvSpPr/>
          <p:nvPr/>
        </p:nvSpPr>
        <p:spPr>
          <a:xfrm>
            <a:off x="4709160" y="143560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</a:t>
            </a:r>
            <a:endParaRPr lang="en-US" sz="1400" b="1" dirty="0"/>
          </a:p>
        </p:txBody>
      </p:sp>
      <p:sp>
        <p:nvSpPr>
          <p:cNvPr id="10" name="Text 7"/>
          <p:cNvSpPr/>
          <p:nvPr/>
        </p:nvSpPr>
        <p:spPr>
          <a:xfrm>
            <a:off x="86868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400" b="1" dirty="0"/>
          </a:p>
        </p:txBody>
      </p:sp>
      <p:sp>
        <p:nvSpPr>
          <p:cNvPr id="11" name="Text 8"/>
          <p:cNvSpPr/>
          <p:nvPr/>
        </p:nvSpPr>
        <p:spPr>
          <a:xfrm>
            <a:off x="86868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brief statement dedicating the work to individuals or groups.</a:t>
            </a:r>
            <a:endParaRPr lang="en-US" sz="1400" b="1" dirty="0"/>
          </a:p>
        </p:txBody>
      </p:sp>
      <p:sp>
        <p:nvSpPr>
          <p:cNvPr id="12" name="Shape 9"/>
          <p:cNvSpPr/>
          <p:nvPr/>
        </p:nvSpPr>
        <p:spPr>
          <a:xfrm>
            <a:off x="868680" y="32552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8680" y="34015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400" b="1" dirty="0"/>
          </a:p>
        </p:txBody>
      </p:sp>
      <p:sp>
        <p:nvSpPr>
          <p:cNvPr id="14" name="Text 11"/>
          <p:cNvSpPr/>
          <p:nvPr/>
        </p:nvSpPr>
        <p:spPr>
          <a:xfrm>
            <a:off x="868680" y="3730752"/>
            <a:ext cx="47548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and personal</a:t>
            </a:r>
            <a:endParaRPr lang="en-US" sz="14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one page</a:t>
            </a:r>
            <a:endParaRPr lang="en-US" sz="1400" b="1" dirty="0"/>
          </a:p>
        </p:txBody>
      </p:sp>
      <p:sp>
        <p:nvSpPr>
          <p:cNvPr id="15" name="Shape 12"/>
          <p:cNvSpPr/>
          <p:nvPr/>
        </p:nvSpPr>
        <p:spPr>
          <a:xfrm>
            <a:off x="868680" y="4636008"/>
            <a:ext cx="4754880" cy="1472184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8DEEC"/>
            </a:solidFill>
            <a:prstDash val="solid"/>
          </a:ln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782312"/>
            <a:ext cx="292608" cy="29260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389888" y="4754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400" b="1" dirty="0"/>
          </a:p>
        </p:txBody>
      </p:sp>
      <p:sp>
        <p:nvSpPr>
          <p:cNvPr id="18" name="Text 14"/>
          <p:cNvSpPr/>
          <p:nvPr/>
        </p:nvSpPr>
        <p:spPr>
          <a:xfrm>
            <a:off x="1024128" y="5093208"/>
            <a:ext cx="443484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b="1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“To my parents, whose endless sacrifice and encouragement made this work possible.”</a:t>
            </a:r>
            <a:endParaRPr lang="en-US" sz="1400" b="1" dirty="0"/>
          </a:p>
        </p:txBody>
      </p:sp>
      <p:sp>
        <p:nvSpPr>
          <p:cNvPr id="19" name="Shape 15"/>
          <p:cNvSpPr/>
          <p:nvPr/>
        </p:nvSpPr>
        <p:spPr>
          <a:xfrm>
            <a:off x="630936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62940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066" y="1688714"/>
            <a:ext cx="298460" cy="29846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740664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 </a:t>
            </a: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Acknowledgements</a:t>
            </a:r>
            <a:endParaRPr lang="en-US" sz="1400" b="1" dirty="0"/>
          </a:p>
        </p:txBody>
      </p:sp>
      <p:sp>
        <p:nvSpPr>
          <p:cNvPr id="23" name="Text 18"/>
          <p:cNvSpPr/>
          <p:nvPr/>
        </p:nvSpPr>
        <p:spPr>
          <a:xfrm>
            <a:off x="662940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400" b="1" dirty="0"/>
          </a:p>
        </p:txBody>
      </p:sp>
      <p:sp>
        <p:nvSpPr>
          <p:cNvPr id="24" name="Text 19"/>
          <p:cNvSpPr/>
          <p:nvPr/>
        </p:nvSpPr>
        <p:spPr>
          <a:xfrm>
            <a:off x="662940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 of individuals and institutions that assisted in the study.</a:t>
            </a:r>
            <a:endParaRPr lang="en-US" sz="1400" b="1" dirty="0"/>
          </a:p>
        </p:txBody>
      </p:sp>
      <p:sp>
        <p:nvSpPr>
          <p:cNvPr id="25" name="Shape 20"/>
          <p:cNvSpPr/>
          <p:nvPr/>
        </p:nvSpPr>
        <p:spPr>
          <a:xfrm>
            <a:off x="6629400" y="32552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629400" y="34015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400" b="1" dirty="0"/>
          </a:p>
        </p:txBody>
      </p:sp>
      <p:sp>
        <p:nvSpPr>
          <p:cNvPr id="27" name="Text 22"/>
          <p:cNvSpPr/>
          <p:nvPr/>
        </p:nvSpPr>
        <p:spPr>
          <a:xfrm>
            <a:off x="6629400" y="3730752"/>
            <a:ext cx="47548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tone</a:t>
            </a:r>
            <a:endParaRPr lang="en-US" sz="14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Mention supervisors, participants, institutions, and funding sources if applicable</a:t>
            </a:r>
            <a:endParaRPr lang="en-US" sz="1400" b="1" dirty="0"/>
          </a:p>
        </p:txBody>
      </p:sp>
      <p:sp>
        <p:nvSpPr>
          <p:cNvPr id="28" name="Shape 23"/>
          <p:cNvSpPr/>
          <p:nvPr/>
        </p:nvSpPr>
        <p:spPr>
          <a:xfrm>
            <a:off x="6629400" y="4636008"/>
            <a:ext cx="4754880" cy="1472184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8DEEC"/>
            </a:solidFill>
            <a:prstDash val="solid"/>
          </a:ln>
        </p:spPr>
      </p:sp>
      <p:pic>
        <p:nvPicPr>
          <p:cNvPr id="2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848" y="4782312"/>
            <a:ext cx="292608" cy="292608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150608" y="4754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400" b="1" dirty="0"/>
          </a:p>
        </p:txBody>
      </p:sp>
      <p:sp>
        <p:nvSpPr>
          <p:cNvPr id="31" name="Text 25"/>
          <p:cNvSpPr/>
          <p:nvPr/>
        </p:nvSpPr>
        <p:spPr>
          <a:xfrm>
            <a:off x="6784848" y="5093208"/>
            <a:ext cx="443484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00" b="1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sincerely thank my supervisor for his/her guidance, and the study participants for their time.”</a:t>
            </a:r>
            <a:endParaRPr lang="en-US" sz="1400" b="1" dirty="0"/>
          </a:p>
        </p:txBody>
      </p:sp>
      <p:sp>
        <p:nvSpPr>
          <p:cNvPr id="32" name="Text 26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10</a:t>
            </a:r>
            <a:endParaRPr lang="en-U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38912"/>
            <a:ext cx="658368" cy="65836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16" y="610088"/>
            <a:ext cx="316017" cy="31601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411480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  </a:t>
            </a: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Abstract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8138160" y="530352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kern="0" spc="1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  ·  PRELIMINARY PAGES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548640" y="1078992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 single concise summary that walks the reader through the entire study.</a:t>
            </a:r>
            <a:endParaRPr lang="en-US" sz="1400" b="1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627632" cy="1417320"/>
          </a:xfrm>
          <a:prstGeom prst="roundRect">
            <a:avLst>
              <a:gd name="adj" fmla="val 5161"/>
            </a:avLst>
          </a:prstGeom>
          <a:solidFill>
            <a:srgbClr val="1E2761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115568" y="1856232"/>
            <a:ext cx="493776" cy="4937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1115568" y="1856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03504" y="244144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2212848" y="2400300"/>
            <a:ext cx="192024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2" name="Shape 9"/>
          <p:cNvSpPr/>
          <p:nvPr/>
        </p:nvSpPr>
        <p:spPr>
          <a:xfrm>
            <a:off x="2441448" y="1691640"/>
            <a:ext cx="1627632" cy="1417320"/>
          </a:xfrm>
          <a:prstGeom prst="roundRect">
            <a:avLst>
              <a:gd name="adj" fmla="val 5161"/>
            </a:avLst>
          </a:prstGeom>
          <a:solidFill>
            <a:srgbClr val="3D5A99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008376" y="1856232"/>
            <a:ext cx="493776" cy="4937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3008376" y="1856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2496312" y="244144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/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105656" y="2400300"/>
            <a:ext cx="192024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7" name="Shape 14"/>
          <p:cNvSpPr/>
          <p:nvPr/>
        </p:nvSpPr>
        <p:spPr>
          <a:xfrm>
            <a:off x="4334256" y="1691640"/>
            <a:ext cx="1627632" cy="1417320"/>
          </a:xfrm>
          <a:prstGeom prst="roundRect">
            <a:avLst>
              <a:gd name="adj" fmla="val 5161"/>
            </a:avLst>
          </a:prstGeom>
          <a:solidFill>
            <a:srgbClr val="1E2761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4901184" y="1856232"/>
            <a:ext cx="493776" cy="4937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4901184" y="1856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389120" y="244144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5998464" y="2400300"/>
            <a:ext cx="192024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227064" y="1691640"/>
            <a:ext cx="1627632" cy="1417320"/>
          </a:xfrm>
          <a:prstGeom prst="roundRect">
            <a:avLst>
              <a:gd name="adj" fmla="val 5161"/>
            </a:avLst>
          </a:prstGeom>
          <a:solidFill>
            <a:srgbClr val="3D5A99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793992" y="1856232"/>
            <a:ext cx="493776" cy="4937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4" name="Text 21"/>
          <p:cNvSpPr/>
          <p:nvPr/>
        </p:nvSpPr>
        <p:spPr>
          <a:xfrm>
            <a:off x="6793992" y="1856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6281928" y="244144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7891272" y="2400300"/>
            <a:ext cx="192024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7" name="Shape 24"/>
          <p:cNvSpPr/>
          <p:nvPr/>
        </p:nvSpPr>
        <p:spPr>
          <a:xfrm>
            <a:off x="8119872" y="1691640"/>
            <a:ext cx="1627632" cy="1417320"/>
          </a:xfrm>
          <a:prstGeom prst="roundRect">
            <a:avLst>
              <a:gd name="adj" fmla="val 5161"/>
            </a:avLst>
          </a:prstGeom>
          <a:solidFill>
            <a:srgbClr val="1E2761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8686800" y="1856232"/>
            <a:ext cx="493776" cy="4937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9" name="Text 26"/>
          <p:cNvSpPr/>
          <p:nvPr/>
        </p:nvSpPr>
        <p:spPr>
          <a:xfrm>
            <a:off x="8686800" y="1856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7"/>
          <p:cNvSpPr/>
          <p:nvPr/>
        </p:nvSpPr>
        <p:spPr>
          <a:xfrm>
            <a:off x="8174736" y="244144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9784080" y="2400300"/>
            <a:ext cx="192024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10012680" y="1691640"/>
            <a:ext cx="1627632" cy="1417320"/>
          </a:xfrm>
          <a:prstGeom prst="roundRect">
            <a:avLst>
              <a:gd name="adj" fmla="val 5161"/>
            </a:avLst>
          </a:prstGeom>
          <a:solidFill>
            <a:srgbClr val="3D5A99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33" name="Shape 30"/>
          <p:cNvSpPr/>
          <p:nvPr/>
        </p:nvSpPr>
        <p:spPr>
          <a:xfrm>
            <a:off x="10579608" y="1856232"/>
            <a:ext cx="493776" cy="4937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4" name="Text 31"/>
          <p:cNvSpPr/>
          <p:nvPr/>
        </p:nvSpPr>
        <p:spPr>
          <a:xfrm>
            <a:off x="10579608" y="18562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10067544" y="2441448"/>
            <a:ext cx="151790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Recommend-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ations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548640" y="3703320"/>
            <a:ext cx="3566160" cy="2331720"/>
          </a:xfrm>
          <a:prstGeom prst="roundRect">
            <a:avLst>
              <a:gd name="adj" fmla="val 3529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37" name="Text 34"/>
          <p:cNvSpPr/>
          <p:nvPr/>
        </p:nvSpPr>
        <p:spPr>
          <a:xfrm>
            <a:off x="548640" y="402336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150–300</a:t>
            </a:r>
            <a:endParaRPr lang="en-US" sz="4400" dirty="0"/>
          </a:p>
        </p:txBody>
      </p:sp>
      <p:sp>
        <p:nvSpPr>
          <p:cNvPr id="38" name="Text 35"/>
          <p:cNvSpPr/>
          <p:nvPr/>
        </p:nvSpPr>
        <p:spPr>
          <a:xfrm>
            <a:off x="548640" y="491032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WORDS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777240" y="5330952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Standard length for an undergraduate abstract</a:t>
            </a:r>
            <a:endParaRPr lang="en-US" b="1" dirty="0"/>
          </a:p>
        </p:txBody>
      </p:sp>
      <p:sp>
        <p:nvSpPr>
          <p:cNvPr id="40" name="Shape 37"/>
          <p:cNvSpPr/>
          <p:nvPr/>
        </p:nvSpPr>
        <p:spPr>
          <a:xfrm>
            <a:off x="4343400" y="3703320"/>
            <a:ext cx="3566160" cy="2331720"/>
          </a:xfrm>
          <a:prstGeom prst="roundRect">
            <a:avLst>
              <a:gd name="adj" fmla="val 3529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41" name="Shape 38"/>
          <p:cNvSpPr/>
          <p:nvPr/>
        </p:nvSpPr>
        <p:spPr>
          <a:xfrm>
            <a:off x="5815584" y="3977640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7250" y="4139306"/>
            <a:ext cx="298460" cy="298460"/>
          </a:xfrm>
          <a:prstGeom prst="rect">
            <a:avLst/>
          </a:prstGeom>
        </p:spPr>
      </p:pic>
      <p:sp>
        <p:nvSpPr>
          <p:cNvPr id="43" name="Text 39"/>
          <p:cNvSpPr/>
          <p:nvPr/>
        </p:nvSpPr>
        <p:spPr>
          <a:xfrm>
            <a:off x="4572000" y="48006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concise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 paragraph</a:t>
            </a:r>
            <a:endParaRPr lang="en-US" sz="2000" dirty="0"/>
          </a:p>
        </p:txBody>
      </p:sp>
      <p:sp>
        <p:nvSpPr>
          <p:cNvPr id="44" name="Shape 40"/>
          <p:cNvSpPr/>
          <p:nvPr/>
        </p:nvSpPr>
        <p:spPr>
          <a:xfrm>
            <a:off x="8138160" y="3703320"/>
            <a:ext cx="3502152" cy="2331720"/>
          </a:xfrm>
          <a:prstGeom prst="roundRect">
            <a:avLst>
              <a:gd name="adj" fmla="val 3529"/>
            </a:avLst>
          </a:prstGeom>
          <a:solidFill>
            <a:srgbClr val="1E2761"/>
          </a:solidFill>
          <a:ln/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45" name="Shape 41"/>
          <p:cNvSpPr/>
          <p:nvPr/>
        </p:nvSpPr>
        <p:spPr>
          <a:xfrm>
            <a:off x="9578340" y="3977640"/>
            <a:ext cx="621792" cy="621792"/>
          </a:xfrm>
          <a:prstGeom prst="ellipse">
            <a:avLst/>
          </a:prstGeom>
          <a:solidFill>
            <a:srgbClr val="274080"/>
          </a:solidFill>
          <a:ln/>
        </p:spPr>
      </p:sp>
      <p:pic>
        <p:nvPicPr>
          <p:cNvPr id="4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0006" y="4139306"/>
            <a:ext cx="298460" cy="298460"/>
          </a:xfrm>
          <a:prstGeom prst="rect">
            <a:avLst/>
          </a:prstGeom>
        </p:spPr>
      </p:pic>
      <p:sp>
        <p:nvSpPr>
          <p:cNvPr id="47" name="Text 42"/>
          <p:cNvSpPr/>
          <p:nvPr/>
        </p:nvSpPr>
        <p:spPr>
          <a:xfrm>
            <a:off x="8366760" y="4800600"/>
            <a:ext cx="3044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citations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in the abstract</a:t>
            </a:r>
            <a:endParaRPr lang="en-US" dirty="0"/>
          </a:p>
        </p:txBody>
      </p:sp>
      <p:sp>
        <p:nvSpPr>
          <p:cNvPr id="48" name="Text 43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10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 of Contents &amp; List of Tables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8138160" y="548640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kern="0" spc="1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  ·  PRELIMINARY PAGES</a:t>
            </a:r>
            <a:endParaRPr lang="en-US" sz="1200" b="1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46" y="1688714"/>
            <a:ext cx="298460" cy="298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 </a:t>
            </a: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Table of Contents</a:t>
            </a:r>
            <a:endParaRPr lang="en-US" sz="1200" b="1" dirty="0"/>
          </a:p>
        </p:txBody>
      </p:sp>
      <p:sp>
        <p:nvSpPr>
          <p:cNvPr id="8" name="Text 5"/>
          <p:cNvSpPr/>
          <p:nvPr/>
        </p:nvSpPr>
        <p:spPr>
          <a:xfrm>
            <a:off x="86868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200" b="1" dirty="0"/>
          </a:p>
        </p:txBody>
      </p:sp>
      <p:sp>
        <p:nvSpPr>
          <p:cNvPr id="9" name="Text 6"/>
          <p:cNvSpPr/>
          <p:nvPr/>
        </p:nvSpPr>
        <p:spPr>
          <a:xfrm>
            <a:off x="868680" y="2660904"/>
            <a:ext cx="4754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</a:t>
            </a:r>
            <a:endParaRPr lang="en-US" sz="12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Headings and subheadings</a:t>
            </a:r>
            <a:endParaRPr lang="en-US" sz="12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numbers</a:t>
            </a:r>
            <a:endParaRPr lang="en-US" sz="1200" b="1" dirty="0"/>
          </a:p>
        </p:txBody>
      </p:sp>
      <p:sp>
        <p:nvSpPr>
          <p:cNvPr id="10" name="Shape 7"/>
          <p:cNvSpPr/>
          <p:nvPr/>
        </p:nvSpPr>
        <p:spPr>
          <a:xfrm>
            <a:off x="868680" y="3694176"/>
            <a:ext cx="475488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87552" y="3739896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1: Introduction</a:t>
            </a:r>
            <a:endParaRPr lang="en-US" sz="1200" b="1" dirty="0"/>
          </a:p>
        </p:txBody>
      </p:sp>
      <p:sp>
        <p:nvSpPr>
          <p:cNvPr id="12" name="Text 9"/>
          <p:cNvSpPr/>
          <p:nvPr/>
        </p:nvSpPr>
        <p:spPr>
          <a:xfrm>
            <a:off x="5166360" y="3739896"/>
            <a:ext cx="365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b="1" dirty="0"/>
          </a:p>
        </p:txBody>
      </p:sp>
      <p:sp>
        <p:nvSpPr>
          <p:cNvPr id="13" name="Text 10"/>
          <p:cNvSpPr/>
          <p:nvPr/>
        </p:nvSpPr>
        <p:spPr>
          <a:xfrm>
            <a:off x="987552" y="3986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2: Literature Review</a:t>
            </a:r>
            <a:endParaRPr lang="en-US" sz="1200" b="1" dirty="0"/>
          </a:p>
        </p:txBody>
      </p:sp>
      <p:sp>
        <p:nvSpPr>
          <p:cNvPr id="14" name="Text 11"/>
          <p:cNvSpPr/>
          <p:nvPr/>
        </p:nvSpPr>
        <p:spPr>
          <a:xfrm>
            <a:off x="5166360" y="3986784"/>
            <a:ext cx="365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b="1" dirty="0"/>
          </a:p>
        </p:txBody>
      </p:sp>
      <p:sp>
        <p:nvSpPr>
          <p:cNvPr id="15" name="Text 12"/>
          <p:cNvSpPr/>
          <p:nvPr/>
        </p:nvSpPr>
        <p:spPr>
          <a:xfrm>
            <a:off x="987552" y="42336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3: Methodology</a:t>
            </a:r>
            <a:endParaRPr lang="en-US" sz="1200" b="1" dirty="0"/>
          </a:p>
        </p:txBody>
      </p:sp>
      <p:sp>
        <p:nvSpPr>
          <p:cNvPr id="16" name="Text 13"/>
          <p:cNvSpPr/>
          <p:nvPr/>
        </p:nvSpPr>
        <p:spPr>
          <a:xfrm>
            <a:off x="5166360" y="4233672"/>
            <a:ext cx="365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200" b="1" dirty="0"/>
          </a:p>
        </p:txBody>
      </p:sp>
      <p:sp>
        <p:nvSpPr>
          <p:cNvPr id="17" name="Shape 14"/>
          <p:cNvSpPr/>
          <p:nvPr/>
        </p:nvSpPr>
        <p:spPr>
          <a:xfrm>
            <a:off x="868680" y="4608576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68680" y="475488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200" b="1" dirty="0"/>
          </a:p>
        </p:txBody>
      </p:sp>
      <p:sp>
        <p:nvSpPr>
          <p:cNvPr id="19" name="Text 16"/>
          <p:cNvSpPr/>
          <p:nvPr/>
        </p:nvSpPr>
        <p:spPr>
          <a:xfrm>
            <a:off x="868680" y="5084064"/>
            <a:ext cx="47548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page references</a:t>
            </a:r>
            <a:endParaRPr lang="en-US" sz="12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formatting</a:t>
            </a:r>
            <a:endParaRPr lang="en-US" sz="1200" b="1" dirty="0"/>
          </a:p>
        </p:txBody>
      </p:sp>
      <p:sp>
        <p:nvSpPr>
          <p:cNvPr id="20" name="Shape 17"/>
          <p:cNvSpPr/>
          <p:nvPr/>
        </p:nvSpPr>
        <p:spPr>
          <a:xfrm>
            <a:off x="630936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62940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066" y="1688714"/>
            <a:ext cx="298460" cy="29846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740664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 </a:t>
            </a: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of Tables</a:t>
            </a:r>
            <a:endParaRPr lang="en-US" sz="1200" b="1" dirty="0"/>
          </a:p>
        </p:txBody>
      </p:sp>
      <p:sp>
        <p:nvSpPr>
          <p:cNvPr id="24" name="Text 20"/>
          <p:cNvSpPr/>
          <p:nvPr/>
        </p:nvSpPr>
        <p:spPr>
          <a:xfrm>
            <a:off x="662940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200" b="1" dirty="0"/>
          </a:p>
        </p:txBody>
      </p:sp>
      <p:sp>
        <p:nvSpPr>
          <p:cNvPr id="25" name="Text 21"/>
          <p:cNvSpPr/>
          <p:nvPr/>
        </p:nvSpPr>
        <p:spPr>
          <a:xfrm>
            <a:off x="662940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tables used in the thesis.</a:t>
            </a:r>
            <a:endParaRPr lang="en-US" sz="1200" b="1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3255264"/>
          <a:ext cx="4754880" cy="777240"/>
        </p:xfrm>
        <a:graphic>
          <a:graphicData uri="http://schemas.openxmlformats.org/drawingml/2006/table">
            <a:tbl>
              <a:tblPr/>
              <a:tblGrid>
                <a:gridCol w="855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8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5A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Title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5A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5A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Demographic Profile of Respondents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Summary of Regression Results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Shape 22"/>
          <p:cNvSpPr/>
          <p:nvPr/>
        </p:nvSpPr>
        <p:spPr>
          <a:xfrm>
            <a:off x="6629400" y="41696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6629400" y="43159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200" b="1" dirty="0"/>
          </a:p>
        </p:txBody>
      </p:sp>
      <p:sp>
        <p:nvSpPr>
          <p:cNvPr id="29" name="Text 24"/>
          <p:cNvSpPr/>
          <p:nvPr/>
        </p:nvSpPr>
        <p:spPr>
          <a:xfrm>
            <a:off x="6629400" y="4645152"/>
            <a:ext cx="475488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Numbered consecutively</a:t>
            </a:r>
            <a:endParaRPr lang="en-US" sz="12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Corresponding page numbers</a:t>
            </a:r>
            <a:endParaRPr lang="en-US" sz="1200" b="1" dirty="0"/>
          </a:p>
        </p:txBody>
      </p:sp>
      <p:sp>
        <p:nvSpPr>
          <p:cNvPr id="30" name="Text 25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10</a:t>
            </a:r>
            <a:endParaRPr 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38912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of Figures &amp; List of Abbreviations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8138160" y="548640"/>
            <a:ext cx="3502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kern="0" spc="100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  ·  PRELIMINARY PAGES</a:t>
            </a:r>
            <a:endParaRPr lang="en-US" sz="1200" b="1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46" y="1688714"/>
            <a:ext cx="298460" cy="298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 </a:t>
            </a: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of Figures</a:t>
            </a:r>
            <a:endParaRPr lang="en-US" sz="1200" b="1" dirty="0"/>
          </a:p>
        </p:txBody>
      </p:sp>
      <p:sp>
        <p:nvSpPr>
          <p:cNvPr id="8" name="Text 5"/>
          <p:cNvSpPr/>
          <p:nvPr/>
        </p:nvSpPr>
        <p:spPr>
          <a:xfrm>
            <a:off x="86868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200" b="1" dirty="0"/>
          </a:p>
        </p:txBody>
      </p:sp>
      <p:sp>
        <p:nvSpPr>
          <p:cNvPr id="9" name="Text 6"/>
          <p:cNvSpPr/>
          <p:nvPr/>
        </p:nvSpPr>
        <p:spPr>
          <a:xfrm>
            <a:off x="86868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figures, charts, graphs, and diagrams.</a:t>
            </a:r>
            <a:endParaRPr lang="en-US" sz="1200" b="1" dirty="0"/>
          </a:p>
        </p:txBody>
      </p:sp>
      <p:sp>
        <p:nvSpPr>
          <p:cNvPr id="10" name="Shape 7"/>
          <p:cNvSpPr/>
          <p:nvPr/>
        </p:nvSpPr>
        <p:spPr>
          <a:xfrm>
            <a:off x="868680" y="32552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68680" y="34015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200" b="1" dirty="0"/>
          </a:p>
        </p:txBody>
      </p:sp>
      <p:sp>
        <p:nvSpPr>
          <p:cNvPr id="12" name="Text 9"/>
          <p:cNvSpPr/>
          <p:nvPr/>
        </p:nvSpPr>
        <p:spPr>
          <a:xfrm>
            <a:off x="868680" y="3730752"/>
            <a:ext cx="475488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Sequential numbering</a:t>
            </a:r>
            <a:endParaRPr lang="en-US" sz="12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page references</a:t>
            </a:r>
            <a:endParaRPr lang="en-US" sz="1200" b="1" dirty="0"/>
          </a:p>
        </p:txBody>
      </p:sp>
      <p:sp>
        <p:nvSpPr>
          <p:cNvPr id="13" name="Shape 10"/>
          <p:cNvSpPr/>
          <p:nvPr/>
        </p:nvSpPr>
        <p:spPr>
          <a:xfrm>
            <a:off x="868680" y="4636008"/>
            <a:ext cx="4754880" cy="1472184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8DEEC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4782312"/>
            <a:ext cx="292608" cy="2926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389888" y="4754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200" b="1" dirty="0"/>
          </a:p>
        </p:txBody>
      </p:sp>
      <p:sp>
        <p:nvSpPr>
          <p:cNvPr id="16" name="Text 12"/>
          <p:cNvSpPr/>
          <p:nvPr/>
        </p:nvSpPr>
        <p:spPr>
          <a:xfrm>
            <a:off x="1024128" y="5093208"/>
            <a:ext cx="443484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b="1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“Figure 2.1: Conceptual Framework of the Study .......................... 18”</a:t>
            </a:r>
            <a:endParaRPr lang="en-US" sz="1200" b="1" dirty="0"/>
          </a:p>
        </p:txBody>
      </p:sp>
      <p:sp>
        <p:nvSpPr>
          <p:cNvPr id="17" name="Shape 13"/>
          <p:cNvSpPr/>
          <p:nvPr/>
        </p:nvSpPr>
        <p:spPr>
          <a:xfrm>
            <a:off x="6309360" y="1234440"/>
            <a:ext cx="5394960" cy="5166360"/>
          </a:xfrm>
          <a:prstGeom prst="roundRect">
            <a:avLst>
              <a:gd name="adj" fmla="val 1770"/>
            </a:avLst>
          </a:prstGeom>
          <a:solidFill>
            <a:srgbClr val="F4F6FB"/>
          </a:solidFill>
          <a:ln w="12700">
            <a:solidFill>
              <a:srgbClr val="D8DEEC"/>
            </a:solidFill>
            <a:prstDash val="solid"/>
          </a:ln>
          <a:effectLst>
            <a:outerShdw blurRad="88900" dist="25400" dir="5400000" algn="bl" rotWithShape="0">
              <a:srgbClr val="1E2761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6629400" y="1527048"/>
            <a:ext cx="621792" cy="621792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066" y="1688714"/>
            <a:ext cx="298460" cy="2984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7406640" y="1508760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 </a:t>
            </a:r>
            <a:r>
              <a:rPr lang="en-US" sz="1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 of Abbreviations</a:t>
            </a:r>
            <a:endParaRPr lang="en-US" sz="1200" b="1" dirty="0"/>
          </a:p>
        </p:txBody>
      </p:sp>
      <p:sp>
        <p:nvSpPr>
          <p:cNvPr id="21" name="Text 16"/>
          <p:cNvSpPr/>
          <p:nvPr/>
        </p:nvSpPr>
        <p:spPr>
          <a:xfrm>
            <a:off x="6629400" y="2331720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CONTENTS</a:t>
            </a:r>
            <a:endParaRPr lang="en-US" sz="1200" b="1" dirty="0"/>
          </a:p>
        </p:txBody>
      </p:sp>
      <p:sp>
        <p:nvSpPr>
          <p:cNvPr id="22" name="Text 17"/>
          <p:cNvSpPr/>
          <p:nvPr/>
        </p:nvSpPr>
        <p:spPr>
          <a:xfrm>
            <a:off x="6629400" y="2660904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Definitions of abbreviations used in the study.</a:t>
            </a:r>
            <a:endParaRPr lang="en-US" sz="1200" b="1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3255264"/>
          <a:ext cx="4754880" cy="777240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Abbrev.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5A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Term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5A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Grade Point Average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SPSS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Statistical Package for the Social Sciences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Shape 18"/>
          <p:cNvSpPr/>
          <p:nvPr/>
        </p:nvSpPr>
        <p:spPr>
          <a:xfrm>
            <a:off x="6629400" y="4169664"/>
            <a:ext cx="4754880" cy="0"/>
          </a:xfrm>
          <a:prstGeom prst="line">
            <a:avLst/>
          </a:prstGeom>
          <a:noFill/>
          <a:ln w="12700">
            <a:solidFill>
              <a:srgbClr val="D8DEEC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629400" y="431596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3D5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CRITERIA</a:t>
            </a:r>
            <a:endParaRPr lang="en-US" sz="1200" b="1" dirty="0"/>
          </a:p>
        </p:txBody>
      </p:sp>
      <p:sp>
        <p:nvSpPr>
          <p:cNvPr id="26" name="Text 20"/>
          <p:cNvSpPr/>
          <p:nvPr/>
        </p:nvSpPr>
        <p:spPr>
          <a:xfrm>
            <a:off x="6629400" y="4645152"/>
            <a:ext cx="475488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Alphabetical order</a:t>
            </a:r>
            <a:endParaRPr lang="en-US" sz="1200" b="1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abbreviations throughout the thesis</a:t>
            </a:r>
            <a:endParaRPr lang="en-US" sz="1200" b="1" dirty="0"/>
          </a:p>
        </p:txBody>
      </p:sp>
      <p:sp>
        <p:nvSpPr>
          <p:cNvPr id="27" name="Text 21"/>
          <p:cNvSpPr/>
          <p:nvPr/>
        </p:nvSpPr>
        <p:spPr>
          <a:xfrm>
            <a:off x="11338560" y="6473952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C6B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10</a:t>
            </a:r>
            <a:endParaRPr lang="en-US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Preliminary Pages — Complete Checklist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9C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ten components, in the order they appear at the front of the thesis.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27632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1783080"/>
            <a:ext cx="402336" cy="40233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07008" y="1627632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Page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355080" y="1627632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1783080"/>
            <a:ext cx="402336" cy="40233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013448" y="1627632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Declaration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2459736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615184"/>
            <a:ext cx="402336" cy="40233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207008" y="2459736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 Certification / Approval Page</a:t>
            </a:r>
            <a:endParaRPr lang="en-US" sz="1350" dirty="0"/>
          </a:p>
        </p:txBody>
      </p:sp>
      <p:sp>
        <p:nvSpPr>
          <p:cNvPr id="13" name="Shape 8"/>
          <p:cNvSpPr/>
          <p:nvPr/>
        </p:nvSpPr>
        <p:spPr>
          <a:xfrm>
            <a:off x="6355080" y="2459736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2615184"/>
            <a:ext cx="402336" cy="40233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013448" y="2459736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Dedication (Optional)</a:t>
            </a:r>
            <a:endParaRPr lang="en-US" sz="1350" dirty="0"/>
          </a:p>
        </p:txBody>
      </p:sp>
      <p:sp>
        <p:nvSpPr>
          <p:cNvPr id="16" name="Shape 10"/>
          <p:cNvSpPr/>
          <p:nvPr/>
        </p:nvSpPr>
        <p:spPr>
          <a:xfrm>
            <a:off x="548640" y="3291840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447288"/>
            <a:ext cx="402336" cy="40233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07008" y="3291840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</a:t>
            </a:r>
            <a:endParaRPr lang="en-US" sz="1350" dirty="0"/>
          </a:p>
        </p:txBody>
      </p:sp>
      <p:sp>
        <p:nvSpPr>
          <p:cNvPr id="19" name="Shape 12"/>
          <p:cNvSpPr/>
          <p:nvPr/>
        </p:nvSpPr>
        <p:spPr>
          <a:xfrm>
            <a:off x="6355080" y="3291840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3447288"/>
            <a:ext cx="402336" cy="402336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013448" y="3291840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1350" dirty="0"/>
          </a:p>
        </p:txBody>
      </p:sp>
      <p:sp>
        <p:nvSpPr>
          <p:cNvPr id="22" name="Shape 14"/>
          <p:cNvSpPr/>
          <p:nvPr/>
        </p:nvSpPr>
        <p:spPr>
          <a:xfrm>
            <a:off x="548640" y="4123944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4279392"/>
            <a:ext cx="402336" cy="402336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207008" y="4123944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of Contents</a:t>
            </a:r>
            <a:endParaRPr lang="en-US" sz="1350" dirty="0"/>
          </a:p>
        </p:txBody>
      </p:sp>
      <p:sp>
        <p:nvSpPr>
          <p:cNvPr id="25" name="Shape 16"/>
          <p:cNvSpPr/>
          <p:nvPr/>
        </p:nvSpPr>
        <p:spPr>
          <a:xfrm>
            <a:off x="6355080" y="4123944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4279392"/>
            <a:ext cx="402336" cy="402336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7013448" y="4123944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of Tables</a:t>
            </a:r>
            <a:endParaRPr lang="en-US" sz="1350" dirty="0"/>
          </a:p>
        </p:txBody>
      </p:sp>
      <p:sp>
        <p:nvSpPr>
          <p:cNvPr id="28" name="Shape 18"/>
          <p:cNvSpPr/>
          <p:nvPr/>
        </p:nvSpPr>
        <p:spPr>
          <a:xfrm>
            <a:off x="548640" y="4956048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11496"/>
            <a:ext cx="402336" cy="402336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1207008" y="4956048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of Figures</a:t>
            </a:r>
            <a:endParaRPr lang="en-US" sz="1350" dirty="0"/>
          </a:p>
        </p:txBody>
      </p:sp>
      <p:sp>
        <p:nvSpPr>
          <p:cNvPr id="31" name="Shape 20"/>
          <p:cNvSpPr/>
          <p:nvPr/>
        </p:nvSpPr>
        <p:spPr>
          <a:xfrm>
            <a:off x="6355080" y="4956048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3D5A99">
              <a:alpha val="28000"/>
            </a:srgbClr>
          </a:solidFill>
          <a:ln/>
        </p:spPr>
      </p:sp>
      <p:pic>
        <p:nvPicPr>
          <p:cNvPr id="3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9672" y="5111496"/>
            <a:ext cx="402336" cy="402336"/>
          </a:xfrm>
          <a:prstGeom prst="rect">
            <a:avLst/>
          </a:prstGeom>
        </p:spPr>
      </p:pic>
      <p:sp>
        <p:nvSpPr>
          <p:cNvPr id="33" name="Text 21"/>
          <p:cNvSpPr/>
          <p:nvPr/>
        </p:nvSpPr>
        <p:spPr>
          <a:xfrm>
            <a:off x="7013448" y="4956048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 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of Abbreviations / Acronyms</a:t>
            </a:r>
            <a:endParaRPr lang="en-US" sz="1350" dirty="0"/>
          </a:p>
        </p:txBody>
      </p:sp>
      <p:sp>
        <p:nvSpPr>
          <p:cNvPr id="34" name="Shape 22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12700">
            <a:solidFill>
              <a:srgbClr val="3D5A99">
                <a:alpha val="70000"/>
              </a:srgbClr>
            </a:solidFill>
            <a:prstDash val="solid"/>
          </a:ln>
        </p:spPr>
      </p:sp>
      <p:sp>
        <p:nvSpPr>
          <p:cNvPr id="35" name="Text 23"/>
          <p:cNvSpPr/>
          <p:nvPr/>
        </p:nvSpPr>
        <p:spPr>
          <a:xfrm>
            <a:off x="548640" y="6400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 → 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Two: Main Text (Chapters)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700</Words>
  <Application>Microsoft Office PowerPoint</Application>
  <PresentationFormat>Widescreen</PresentationFormat>
  <Paragraphs>202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an Undergraduate Thesis</dc:title>
  <dc:subject>PptxGenJS Presentation</dc:subject>
  <dc:creator>Thesis Writing Guide</dc:creator>
  <cp:lastModifiedBy>hp</cp:lastModifiedBy>
  <cp:revision>8</cp:revision>
  <dcterms:created xsi:type="dcterms:W3CDTF">2026-06-20T08:43:41Z</dcterms:created>
  <dcterms:modified xsi:type="dcterms:W3CDTF">2026-06-20T16:31:23Z</dcterms:modified>
</cp:coreProperties>
</file>