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4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cons/book_ice.png"/>
          <p:cNvPicPr>
            <a:picLocks noChangeAspect="1"/>
          </p:cNvPicPr>
          <p:nvPr/>
        </p:nvPicPr>
        <p:blipFill>
          <a:blip r:embed="rId3">
            <a:alphaModFix amt="13000"/>
          </a:blip>
          <a:stretch>
            <a:fillRect/>
          </a:stretch>
        </p:blipFill>
        <p:spPr>
          <a:xfrm>
            <a:off x="8778240" y="914400"/>
            <a:ext cx="4206240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463040" y="3931920"/>
            <a:ext cx="4937760" cy="4937760"/>
          </a:xfrm>
          <a:prstGeom prst="ellipse">
            <a:avLst/>
          </a:prstGeom>
          <a:ln w="12700">
            <a:solidFill>
              <a:srgbClr val="CADCFC">
                <a:alpha val="25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1869440"/>
            <a:ext cx="9408160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UNDERGRADUATE THESIS GUIDE  ·  PART THREE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40080" y="2423160"/>
            <a:ext cx="8778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 of an</a:t>
            </a:r>
            <a:endParaRPr lang="en-US" sz="46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Undergraduate Thesis</a:t>
            </a:r>
            <a:endParaRPr lang="en-US" sz="4600" dirty="0"/>
          </a:p>
        </p:txBody>
      </p:sp>
      <p:sp>
        <p:nvSpPr>
          <p:cNvPr id="6" name="Shape 3"/>
          <p:cNvSpPr/>
          <p:nvPr/>
        </p:nvSpPr>
        <p:spPr>
          <a:xfrm>
            <a:off x="640080" y="4343400"/>
            <a:ext cx="5029200" cy="566928"/>
          </a:xfrm>
          <a:prstGeom prst="roundRect">
            <a:avLst>
              <a:gd name="adj" fmla="val 50000"/>
            </a:avLst>
          </a:prstGeom>
          <a:solidFill>
            <a:srgbClr val="C89B3C"/>
          </a:solidFill>
          <a:ln/>
        </p:spPr>
      </p:sp>
      <p:sp>
        <p:nvSpPr>
          <p:cNvPr id="7" name="Text 4"/>
          <p:cNvSpPr/>
          <p:nvPr/>
        </p:nvSpPr>
        <p:spPr>
          <a:xfrm>
            <a:off x="640080" y="434340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50" dirty="0">
                <a:solidFill>
                  <a:srgbClr val="151B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 ·  LITERATURE REVIEW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50749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relevant theory, prior research, and the gap your study will fill.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Chapter Covers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98448" y="17465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98448" y="20939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and scope of the chapter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6974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98448" y="26609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Theoretical Review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98448" y="30083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theories &amp; theoretical foundations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6118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98448" y="35753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Conceptual Review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98448" y="39227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variables and concepts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45262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4526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98448" y="44897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Empirical Literature Review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98448" y="48371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 studies, findings &amp; comparisons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309360" y="17830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967728" y="17465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Gap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67728" y="20939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knowledge / unresolved issues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309360" y="26974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09360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967728" y="26609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Conceptual Framework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67728" y="30083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of variable relationships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309360" y="3611880"/>
            <a:ext cx="502920" cy="502920"/>
          </a:xfrm>
          <a:prstGeom prst="ellipse">
            <a:avLst/>
          </a:prstGeom>
          <a:solidFill>
            <a:srgbClr val="F0F4FC"/>
          </a:solidFill>
          <a:ln w="15875">
            <a:solidFill>
              <a:srgbClr val="1E276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0936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967728" y="357530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Chapter Summary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967728" y="392277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 and link to next chapter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10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2.1</a:t>
            </a:r>
            <a:endParaRPr lang="en-US" sz="1600" b="1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</a:t>
            </a:r>
            <a:endParaRPr lang="en-US" sz="2400" b="1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6002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3D46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introduction orients the reader to the chapter ahead — explaining why the literature review matters, what it covers, and how it is organized.</a:t>
            </a:r>
            <a:endParaRPr lang="en-US" sz="1600" b="1" dirty="0"/>
          </a:p>
        </p:txBody>
      </p:sp>
      <p:sp>
        <p:nvSpPr>
          <p:cNvPr id="7" name="Shape 4"/>
          <p:cNvSpPr/>
          <p:nvPr/>
        </p:nvSpPr>
        <p:spPr>
          <a:xfrm>
            <a:off x="640080" y="2606040"/>
            <a:ext cx="3337560" cy="2286000"/>
          </a:xfrm>
          <a:prstGeom prst="roundRect">
            <a:avLst>
              <a:gd name="adj" fmla="val 4000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60120" y="29260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9" name="Image 1" descr="/home/claude/icons/compas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568" y="3081528"/>
            <a:ext cx="283464" cy="28346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60120" y="36576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</a:t>
            </a:r>
            <a:endParaRPr lang="en-US" sz="1600" b="1" dirty="0"/>
          </a:p>
        </p:txBody>
      </p:sp>
      <p:sp>
        <p:nvSpPr>
          <p:cNvPr id="11" name="Text 7"/>
          <p:cNvSpPr/>
          <p:nvPr/>
        </p:nvSpPr>
        <p:spPr>
          <a:xfrm>
            <a:off x="960120" y="4023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why a review of existing literature is necessary to ground the study in established knowledge.</a:t>
            </a:r>
            <a:endParaRPr lang="en-US" sz="1600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2606040"/>
            <a:ext cx="3337560" cy="2286000"/>
          </a:xfrm>
          <a:prstGeom prst="roundRect">
            <a:avLst>
              <a:gd name="adj" fmla="val 4000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617720" y="29260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/home/claude/icons/rout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168" y="3081528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17720" y="36576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</a:t>
            </a:r>
            <a:endParaRPr lang="en-US" sz="1600" b="1" dirty="0"/>
          </a:p>
        </p:txBody>
      </p:sp>
      <p:sp>
        <p:nvSpPr>
          <p:cNvPr id="16" name="Text 11"/>
          <p:cNvSpPr/>
          <p:nvPr/>
        </p:nvSpPr>
        <p:spPr>
          <a:xfrm>
            <a:off x="4617720" y="4023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the boundaries of the review — which theories, concepts, and time period are covered.</a:t>
            </a:r>
            <a:endParaRPr lang="en-US" sz="1600" b="1" dirty="0"/>
          </a:p>
        </p:txBody>
      </p:sp>
      <p:sp>
        <p:nvSpPr>
          <p:cNvPr id="17" name="Shape 12"/>
          <p:cNvSpPr/>
          <p:nvPr/>
        </p:nvSpPr>
        <p:spPr>
          <a:xfrm>
            <a:off x="7955280" y="2606040"/>
            <a:ext cx="3337560" cy="2286000"/>
          </a:xfrm>
          <a:prstGeom prst="roundRect">
            <a:avLst>
              <a:gd name="adj" fmla="val 4000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275320" y="29260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3" descr="/home/claude/icons/diagram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768" y="3081528"/>
            <a:ext cx="283464" cy="2834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275320" y="36576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</a:t>
            </a:r>
            <a:endParaRPr lang="en-US" sz="1600" b="1" dirty="0"/>
          </a:p>
        </p:txBody>
      </p:sp>
      <p:sp>
        <p:nvSpPr>
          <p:cNvPr id="21" name="Text 15"/>
          <p:cNvSpPr/>
          <p:nvPr/>
        </p:nvSpPr>
        <p:spPr>
          <a:xfrm>
            <a:off x="8275320" y="402336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a brief roadmap of how sections are structured and connected.</a:t>
            </a:r>
            <a:endParaRPr lang="en-US" sz="1600" b="1" dirty="0"/>
          </a:p>
        </p:txBody>
      </p:sp>
      <p:sp>
        <p:nvSpPr>
          <p:cNvPr id="22" name="Text 16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sz="1600" b="1" dirty="0"/>
          </a:p>
        </p:txBody>
      </p:sp>
      <p:sp>
        <p:nvSpPr>
          <p:cNvPr id="23" name="Text 17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2.2</a:t>
            </a:r>
            <a:endParaRPr lang="en-US" sz="1600" b="1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Theoretical Review</a:t>
            </a:r>
            <a:endParaRPr lang="en-US" sz="3200" b="1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lightbulb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737360"/>
            <a:ext cx="5120640" cy="3840480"/>
          </a:xfrm>
          <a:prstGeom prst="roundRect">
            <a:avLst>
              <a:gd name="adj" fmla="val 2381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0584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1" descr="/home/claude/icons/lightbulb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" y="2267712"/>
            <a:ext cx="310896" cy="3108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28800" y="21488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Relevant Theories</a:t>
            </a:r>
            <a:endParaRPr lang="en-US" sz="1600" b="1" dirty="0"/>
          </a:p>
        </p:txBody>
      </p:sp>
      <p:sp>
        <p:nvSpPr>
          <p:cNvPr id="10" name="Text 6"/>
          <p:cNvSpPr/>
          <p:nvPr/>
        </p:nvSpPr>
        <p:spPr>
          <a:xfrm>
            <a:off x="1051560" y="3108960"/>
            <a:ext cx="42976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theories directly applicable to the research problem</a:t>
            </a:r>
            <a:endParaRPr lang="en-US" sz="16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the key theorists and the origin of each theory</a:t>
            </a:r>
            <a:endParaRPr lang="en-US" sz="16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how each theory connects to the study's research questions</a:t>
            </a:r>
            <a:endParaRPr lang="en-US" sz="1600" b="1" dirty="0"/>
          </a:p>
        </p:txBody>
      </p:sp>
      <p:sp>
        <p:nvSpPr>
          <p:cNvPr id="11" name="Shape 7"/>
          <p:cNvSpPr/>
          <p:nvPr/>
        </p:nvSpPr>
        <p:spPr>
          <a:xfrm>
            <a:off x="6126480" y="1737360"/>
            <a:ext cx="5120640" cy="3840480"/>
          </a:xfrm>
          <a:prstGeom prst="roundRect">
            <a:avLst>
              <a:gd name="adj" fmla="val 2381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9224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2" descr="/home/claude/icons/landmar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2267712"/>
            <a:ext cx="310896" cy="31089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315200" y="21488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Theoretical Foundations</a:t>
            </a:r>
            <a:endParaRPr lang="en-US" sz="1600" b="1" dirty="0"/>
          </a:p>
        </p:txBody>
      </p:sp>
      <p:sp>
        <p:nvSpPr>
          <p:cNvPr id="15" name="Text 10"/>
          <p:cNvSpPr/>
          <p:nvPr/>
        </p:nvSpPr>
        <p:spPr>
          <a:xfrm>
            <a:off x="6537960" y="3108960"/>
            <a:ext cx="42976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Justify why the selected theories were chosen over alternatives</a:t>
            </a:r>
            <a:endParaRPr lang="en-US" sz="16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core assumptions underlying each theory</a:t>
            </a:r>
            <a:endParaRPr lang="en-US" sz="16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the theoretical base to the study's variables and design</a:t>
            </a:r>
            <a:endParaRPr lang="en-US" sz="1600" b="1" dirty="0"/>
          </a:p>
        </p:txBody>
      </p:sp>
      <p:sp>
        <p:nvSpPr>
          <p:cNvPr id="16" name="Text 11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sz="1600" b="1" dirty="0"/>
          </a:p>
        </p:txBody>
      </p:sp>
      <p:sp>
        <p:nvSpPr>
          <p:cNvPr id="17" name="Text 12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2.3</a:t>
            </a:r>
            <a:endParaRPr lang="en-US" sz="1600" b="1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Conceptual Review</a:t>
            </a:r>
            <a:endParaRPr lang="en-US" sz="3200" b="1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tag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section defines and discusses the major variables and concepts used throughout the study, ensuring every key term is understood the same way by every reader.</a:t>
            </a:r>
            <a:endParaRPr lang="en-US" sz="2400" b="1" dirty="0"/>
          </a:p>
        </p:txBody>
      </p:sp>
      <p:sp>
        <p:nvSpPr>
          <p:cNvPr id="7" name="Shape 4"/>
          <p:cNvSpPr/>
          <p:nvPr/>
        </p:nvSpPr>
        <p:spPr>
          <a:xfrm>
            <a:off x="640080" y="2468880"/>
            <a:ext cx="3337560" cy="1554480"/>
          </a:xfrm>
          <a:prstGeom prst="roundRect">
            <a:avLst>
              <a:gd name="adj" fmla="val 5882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14400" y="274320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9" name="Image 1" descr="/home/claude/icons/cub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88036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14400" y="3383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Variable</a:t>
            </a:r>
            <a:endParaRPr lang="en-US" sz="1600" b="1" dirty="0"/>
          </a:p>
        </p:txBody>
      </p:sp>
      <p:sp>
        <p:nvSpPr>
          <p:cNvPr id="11" name="Text 7"/>
          <p:cNvSpPr/>
          <p:nvPr/>
        </p:nvSpPr>
        <p:spPr>
          <a:xfrm>
            <a:off x="914400" y="367588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presumed cause — defined precisely and operationalized</a:t>
            </a:r>
            <a:endParaRPr lang="en-US" sz="1600" b="1" dirty="0"/>
          </a:p>
        </p:txBody>
      </p:sp>
      <p:sp>
        <p:nvSpPr>
          <p:cNvPr id="12" name="Shape 8"/>
          <p:cNvSpPr/>
          <p:nvPr/>
        </p:nvSpPr>
        <p:spPr>
          <a:xfrm>
            <a:off x="4297680" y="2468880"/>
            <a:ext cx="3337560" cy="1554480"/>
          </a:xfrm>
          <a:prstGeom prst="roundRect">
            <a:avLst>
              <a:gd name="adj" fmla="val 5882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572000" y="274320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/home/claude/icons/bullsey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288036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572000" y="3383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Dependent Variable</a:t>
            </a:r>
            <a:endParaRPr lang="en-US" sz="1600" b="1" dirty="0"/>
          </a:p>
        </p:txBody>
      </p:sp>
      <p:sp>
        <p:nvSpPr>
          <p:cNvPr id="16" name="Text 11"/>
          <p:cNvSpPr/>
          <p:nvPr/>
        </p:nvSpPr>
        <p:spPr>
          <a:xfrm>
            <a:off x="4572000" y="3675888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outcome of interest — distinguished from related terms</a:t>
            </a:r>
            <a:endParaRPr lang="en-US" sz="1600" b="1" dirty="0"/>
          </a:p>
        </p:txBody>
      </p:sp>
      <p:sp>
        <p:nvSpPr>
          <p:cNvPr id="23" name="Text 17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1600" b="1" dirty="0"/>
          </a:p>
        </p:txBody>
      </p:sp>
      <p:sp>
        <p:nvSpPr>
          <p:cNvPr id="24" name="Text 18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2.4</a:t>
            </a:r>
            <a:endParaRPr lang="en-US" sz="2000" b="1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Empirical Literature Review</a:t>
            </a:r>
            <a:endParaRPr lang="en-US" sz="2800" b="1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737360"/>
            <a:ext cx="5120640" cy="3840480"/>
          </a:xfrm>
          <a:prstGeom prst="roundRect">
            <a:avLst>
              <a:gd name="adj" fmla="val 2381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0584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8" name="Image 1" descr="/home/claude/icons/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" y="2267712"/>
            <a:ext cx="310896" cy="3108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28800" y="21488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Previous Studies</a:t>
            </a:r>
            <a:endParaRPr lang="en-US" sz="2000" b="1" dirty="0"/>
          </a:p>
        </p:txBody>
      </p:sp>
      <p:sp>
        <p:nvSpPr>
          <p:cNvPr id="10" name="Text 6"/>
          <p:cNvSpPr/>
          <p:nvPr/>
        </p:nvSpPr>
        <p:spPr>
          <a:xfrm>
            <a:off x="1051560" y="3108960"/>
            <a:ext cx="42976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prior research relevant to the topic, organized by theme or chronology</a:t>
            </a:r>
            <a:endParaRPr lang="en-US" sz="20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each study's aim, methodology, and sample</a:t>
            </a:r>
            <a:endParaRPr lang="en-US" sz="20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the context in which each study was conducted</a:t>
            </a:r>
            <a:endParaRPr lang="en-US" sz="2000" b="1" dirty="0"/>
          </a:p>
        </p:txBody>
      </p:sp>
      <p:sp>
        <p:nvSpPr>
          <p:cNvPr id="11" name="Shape 7"/>
          <p:cNvSpPr/>
          <p:nvPr/>
        </p:nvSpPr>
        <p:spPr>
          <a:xfrm>
            <a:off x="6126480" y="1737360"/>
            <a:ext cx="5120640" cy="3840480"/>
          </a:xfrm>
          <a:prstGeom prst="roundRect">
            <a:avLst>
              <a:gd name="adj" fmla="val 2381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92240" y="21031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2" descr="/home/claude/icons/ch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2267712"/>
            <a:ext cx="310896" cy="31089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315200" y="21488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 &amp; Comparisons</a:t>
            </a:r>
            <a:endParaRPr lang="en-US" sz="2000" b="1" dirty="0"/>
          </a:p>
        </p:txBody>
      </p:sp>
      <p:sp>
        <p:nvSpPr>
          <p:cNvPr id="15" name="Text 10"/>
          <p:cNvSpPr/>
          <p:nvPr/>
        </p:nvSpPr>
        <p:spPr>
          <a:xfrm>
            <a:off x="6537960" y="3108960"/>
            <a:ext cx="42976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 the key findings reported across studies</a:t>
            </a:r>
            <a:endParaRPr lang="en-US" sz="20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and contrast results to surface patterns</a:t>
            </a:r>
            <a:endParaRPr lang="en-US" sz="2000" b="1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inconsistencies or contradictions between studies</a:t>
            </a:r>
            <a:endParaRPr lang="en-US" sz="2000" b="1" dirty="0"/>
          </a:p>
        </p:txBody>
      </p:sp>
      <p:sp>
        <p:nvSpPr>
          <p:cNvPr id="16" name="Text 11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2000" b="1" dirty="0"/>
          </a:p>
        </p:txBody>
      </p:sp>
      <p:sp>
        <p:nvSpPr>
          <p:cNvPr id="17" name="Text 12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 Gap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puzz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6002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Having reviewed the theory and prior studies, this section names precisely what remains unknown or unresolved — the space your thesis will fill.</a:t>
            </a:r>
            <a:endParaRPr lang="en-US" sz="2000" b="1" dirty="0"/>
          </a:p>
        </p:txBody>
      </p:sp>
      <p:sp>
        <p:nvSpPr>
          <p:cNvPr id="7" name="Shape 4"/>
          <p:cNvSpPr/>
          <p:nvPr/>
        </p:nvSpPr>
        <p:spPr>
          <a:xfrm>
            <a:off x="640080" y="2331720"/>
            <a:ext cx="10908792" cy="3611880"/>
          </a:xfrm>
          <a:prstGeom prst="roundRect">
            <a:avLst>
              <a:gd name="adj" fmla="val 3038"/>
            </a:avLst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97280" y="26060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LOOK FOR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1097280" y="3108960"/>
            <a:ext cx="310896" cy="310896"/>
          </a:xfrm>
          <a:prstGeom prst="ellipse">
            <a:avLst/>
          </a:prstGeom>
          <a:solidFill>
            <a:srgbClr val="C89B3C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1B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554480" y="301752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Limited Evidence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554480" y="3355848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or no studies address this population, context, or setting.</a:t>
            </a:r>
            <a:endParaRPr lang="en-US" sz="1600" b="1" dirty="0"/>
          </a:p>
        </p:txBody>
      </p:sp>
      <p:sp>
        <p:nvSpPr>
          <p:cNvPr id="13" name="Shape 10"/>
          <p:cNvSpPr/>
          <p:nvPr/>
        </p:nvSpPr>
        <p:spPr>
          <a:xfrm>
            <a:off x="6492240" y="3108960"/>
            <a:ext cx="310896" cy="310896"/>
          </a:xfrm>
          <a:prstGeom prst="ellipse">
            <a:avLst/>
          </a:prstGeom>
          <a:solidFill>
            <a:srgbClr val="C89B3C"/>
          </a:solidFill>
          <a:ln/>
        </p:spPr>
      </p:sp>
      <p:sp>
        <p:nvSpPr>
          <p:cNvPr id="14" name="Text 11"/>
          <p:cNvSpPr/>
          <p:nvPr/>
        </p:nvSpPr>
        <p:spPr>
          <a:xfrm>
            <a:off x="6492240" y="3108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1B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949440" y="301752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Methodological Gaps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949440" y="3355848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studies relied on designs or samples with notable limitations.</a:t>
            </a:r>
            <a:endParaRPr lang="en-US" sz="1600" b="1" dirty="0"/>
          </a:p>
        </p:txBody>
      </p:sp>
      <p:sp>
        <p:nvSpPr>
          <p:cNvPr id="17" name="Shape 14"/>
          <p:cNvSpPr/>
          <p:nvPr/>
        </p:nvSpPr>
        <p:spPr>
          <a:xfrm>
            <a:off x="1097280" y="4572000"/>
            <a:ext cx="310896" cy="310896"/>
          </a:xfrm>
          <a:prstGeom prst="ellipse">
            <a:avLst/>
          </a:prstGeom>
          <a:solidFill>
            <a:srgbClr val="C89B3C"/>
          </a:solidFill>
          <a:ln/>
        </p:spPr>
      </p:sp>
      <p:sp>
        <p:nvSpPr>
          <p:cNvPr id="18" name="Text 15"/>
          <p:cNvSpPr/>
          <p:nvPr/>
        </p:nvSpPr>
        <p:spPr>
          <a:xfrm>
            <a:off x="1097280" y="4572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1B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554480" y="44805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Conflicting Findings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554480" y="4818888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results disagree, and the disagreement is unresolved.</a:t>
            </a:r>
            <a:endParaRPr lang="en-US" sz="1600" b="1" dirty="0"/>
          </a:p>
        </p:txBody>
      </p:sp>
      <p:sp>
        <p:nvSpPr>
          <p:cNvPr id="21" name="Shape 18"/>
          <p:cNvSpPr/>
          <p:nvPr/>
        </p:nvSpPr>
        <p:spPr>
          <a:xfrm>
            <a:off x="6492240" y="4572000"/>
            <a:ext cx="310896" cy="310896"/>
          </a:xfrm>
          <a:prstGeom prst="ellipse">
            <a:avLst/>
          </a:prstGeom>
          <a:solidFill>
            <a:srgbClr val="C89B3C"/>
          </a:solidFill>
          <a:ln/>
        </p:spPr>
      </p:sp>
      <p:sp>
        <p:nvSpPr>
          <p:cNvPr id="22" name="Text 19"/>
          <p:cNvSpPr/>
          <p:nvPr/>
        </p:nvSpPr>
        <p:spPr>
          <a:xfrm>
            <a:off x="6492240" y="4572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1B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949440" y="44805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Study's Contribution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949440" y="4818888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plainly how your research begins to close the gap.</a:t>
            </a:r>
            <a:endParaRPr lang="en-US" sz="1600" b="1" dirty="0"/>
          </a:p>
        </p:txBody>
      </p:sp>
      <p:sp>
        <p:nvSpPr>
          <p:cNvPr id="25" name="Text 22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Conceptual Framework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diagram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55448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diagram makes the hypothesized relationships among variables explicit — here, two independent variables predict a dependent variable, with a moderating variable shaping the strength of that relationship.</a:t>
            </a:r>
            <a:endParaRPr lang="en-US" b="1" dirty="0"/>
          </a:p>
        </p:txBody>
      </p:sp>
      <p:sp>
        <p:nvSpPr>
          <p:cNvPr id="7" name="Shape 4"/>
          <p:cNvSpPr/>
          <p:nvPr/>
        </p:nvSpPr>
        <p:spPr>
          <a:xfrm>
            <a:off x="822960" y="2331720"/>
            <a:ext cx="3017520" cy="868680"/>
          </a:xfrm>
          <a:prstGeom prst="roundRect">
            <a:avLst>
              <a:gd name="adj" fmla="val 10526"/>
            </a:avLst>
          </a:prstGeom>
          <a:solidFill>
            <a:srgbClr val="F0F4FC"/>
          </a:solidFill>
          <a:ln w="12700">
            <a:solidFill>
              <a:srgbClr val="1E2761"/>
            </a:solidFill>
            <a:prstDash val="solid"/>
          </a:ln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005840" y="244144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Variable 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05840" y="2788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e.g., Study Habits</a:t>
            </a:r>
            <a:endParaRPr lang="en-US" sz="1200" b="1" dirty="0"/>
          </a:p>
        </p:txBody>
      </p:sp>
      <p:sp>
        <p:nvSpPr>
          <p:cNvPr id="10" name="Shape 7"/>
          <p:cNvSpPr/>
          <p:nvPr/>
        </p:nvSpPr>
        <p:spPr>
          <a:xfrm>
            <a:off x="822960" y="3703320"/>
            <a:ext cx="3017520" cy="868680"/>
          </a:xfrm>
          <a:prstGeom prst="roundRect">
            <a:avLst>
              <a:gd name="adj" fmla="val 10526"/>
            </a:avLst>
          </a:prstGeom>
          <a:solidFill>
            <a:srgbClr val="F0F4FC"/>
          </a:solidFill>
          <a:ln w="12700">
            <a:solidFill>
              <a:srgbClr val="1E2761"/>
            </a:solidFill>
            <a:prstDash val="solid"/>
          </a:ln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1005840" y="381304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Variable 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05840" y="4160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e.g., Class Attendance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229600" y="3017520"/>
            <a:ext cx="3017520" cy="868680"/>
          </a:xfrm>
          <a:prstGeom prst="roundRect">
            <a:avLst>
              <a:gd name="adj" fmla="val 10526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8412480" y="3127248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Dependent Variable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412480" y="34747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 Academic Performance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840480" y="2766060"/>
            <a:ext cx="4389120" cy="685800"/>
          </a:xfrm>
          <a:prstGeom prst="line">
            <a:avLst/>
          </a:prstGeom>
          <a:noFill/>
          <a:ln w="25400">
            <a:solidFill>
              <a:srgbClr val="1E2761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 flipV="1">
            <a:off x="3840480" y="3451860"/>
            <a:ext cx="4389120" cy="685800"/>
          </a:xfrm>
          <a:prstGeom prst="line">
            <a:avLst/>
          </a:prstGeom>
          <a:noFill/>
          <a:ln w="25400">
            <a:solidFill>
              <a:srgbClr val="1E2761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4389120" y="5074920"/>
            <a:ext cx="338328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C89B3C"/>
            </a:solidFill>
            <a:prstDash val="solid"/>
          </a:ln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4572000" y="51480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Moderating Variable</a:t>
            </a:r>
            <a:endParaRPr lang="en-US" sz="1300" b="1" dirty="0"/>
          </a:p>
        </p:txBody>
      </p:sp>
      <p:sp>
        <p:nvSpPr>
          <p:cNvPr id="20" name="Text 17"/>
          <p:cNvSpPr/>
          <p:nvPr/>
        </p:nvSpPr>
        <p:spPr>
          <a:xfrm>
            <a:off x="4572000" y="546811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e.g., Motivation Level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080760" y="5074920"/>
            <a:ext cx="0" cy="0"/>
          </a:xfrm>
          <a:prstGeom prst="line">
            <a:avLst/>
          </a:prstGeom>
          <a:noFill/>
          <a:ln w="25400">
            <a:solidFill>
              <a:srgbClr val="C89B3C"/>
            </a:solidFill>
            <a:prstDash val="dash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822960" y="6263640"/>
            <a:ext cx="365760" cy="0"/>
          </a:xfrm>
          <a:prstGeom prst="line">
            <a:avLst/>
          </a:prstGeom>
          <a:noFill/>
          <a:ln w="25400">
            <a:solidFill>
              <a:srgbClr val="1E2761"/>
            </a:solidFill>
            <a:prstDash val="solid"/>
            <a:tailEnd type="triangle"/>
          </a:ln>
        </p:spPr>
      </p:sp>
      <p:sp>
        <p:nvSpPr>
          <p:cNvPr id="23" name="Text 20"/>
          <p:cNvSpPr/>
          <p:nvPr/>
        </p:nvSpPr>
        <p:spPr>
          <a:xfrm>
            <a:off x="1280160" y="60807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relationship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3749040" y="6263640"/>
            <a:ext cx="365760" cy="0"/>
          </a:xfrm>
          <a:prstGeom prst="line">
            <a:avLst/>
          </a:prstGeom>
          <a:noFill/>
          <a:ln w="25400">
            <a:solidFill>
              <a:srgbClr val="C89B3C"/>
            </a:solidFill>
            <a:prstDash val="dash"/>
            <a:tailEnd type="triangle"/>
          </a:ln>
        </p:spPr>
      </p:sp>
      <p:sp>
        <p:nvSpPr>
          <p:cNvPr id="25" name="Text 22"/>
          <p:cNvSpPr/>
          <p:nvPr/>
        </p:nvSpPr>
        <p:spPr>
          <a:xfrm>
            <a:off x="4206240" y="60807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Moderating effect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2.7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Chapter Summary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774375" y="548640"/>
            <a:ext cx="777240" cy="77724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pic>
        <p:nvPicPr>
          <p:cNvPr id="5" name="Image 0" descr="/home/claude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543" y="749808"/>
            <a:ext cx="374904" cy="3749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160020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built the scholarly foundation for the study, moving from theory to evidence to the precise gap this thesis addresses.</a:t>
            </a:r>
            <a:endParaRPr lang="en-US" sz="1600" b="1" dirty="0"/>
          </a:p>
        </p:txBody>
      </p:sp>
      <p:sp>
        <p:nvSpPr>
          <p:cNvPr id="7" name="Shape 4"/>
          <p:cNvSpPr/>
          <p:nvPr/>
        </p:nvSpPr>
        <p:spPr>
          <a:xfrm>
            <a:off x="640080" y="2423160"/>
            <a:ext cx="3200400" cy="1417320"/>
          </a:xfrm>
          <a:prstGeom prst="roundRect">
            <a:avLst>
              <a:gd name="adj" fmla="val 6452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258775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2.2–2.3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2843784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Theory &amp; Concepts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14400" y="319125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the theoretical lens and defined key variables</a:t>
            </a:r>
            <a:endParaRPr lang="en-US" sz="1100" dirty="0"/>
          </a:p>
        </p:txBody>
      </p:sp>
      <p:pic>
        <p:nvPicPr>
          <p:cNvPr id="11" name="Image 1" descr="/home/claude/icons/arrowRigh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488" y="3012948"/>
            <a:ext cx="237744" cy="23774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881628" y="2990088"/>
            <a:ext cx="283464" cy="2834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3" name="Image 2" descr="/home/claude/icons/arrowRigh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6492" y="3044952"/>
            <a:ext cx="173736" cy="173736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4251960" y="2423160"/>
            <a:ext cx="3200400" cy="1417320"/>
          </a:xfrm>
          <a:prstGeom prst="roundRect">
            <a:avLst>
              <a:gd name="adj" fmla="val 6452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15" name="Text 10"/>
          <p:cNvSpPr/>
          <p:nvPr/>
        </p:nvSpPr>
        <p:spPr>
          <a:xfrm>
            <a:off x="4526280" y="258775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4526280" y="2843784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Empirical Evidence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4526280" y="319125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Synthesized what prior studies have found, and where they agree or differ</a:t>
            </a:r>
            <a:endParaRPr lang="en-US" sz="1100" dirty="0"/>
          </a:p>
        </p:txBody>
      </p:sp>
      <p:pic>
        <p:nvPicPr>
          <p:cNvPr id="18" name="Image 3" descr="/home/claude/icons/arrowRigh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368" y="3012948"/>
            <a:ext cx="237744" cy="237744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493508" y="2990088"/>
            <a:ext cx="283464" cy="2834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0" name="Image 4" descr="/home/claude/icons/arrowRigh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8372" y="3044952"/>
            <a:ext cx="173736" cy="173736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7863840" y="2423160"/>
            <a:ext cx="3200400" cy="1417320"/>
          </a:xfrm>
          <a:prstGeom prst="roundRect">
            <a:avLst>
              <a:gd name="adj" fmla="val 6452"/>
            </a:avLst>
          </a:prstGeom>
          <a:solidFill>
            <a:srgbClr val="F0F4FC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22" name="Text 15"/>
          <p:cNvSpPr/>
          <p:nvPr/>
        </p:nvSpPr>
        <p:spPr>
          <a:xfrm>
            <a:off x="8138160" y="258775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2.5–2.6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8138160" y="2843784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Gap &amp; Framework</a:t>
            </a:r>
            <a:endParaRPr lang="en-US" sz="1550" dirty="0"/>
          </a:p>
        </p:txBody>
      </p:sp>
      <p:sp>
        <p:nvSpPr>
          <p:cNvPr id="24" name="Text 17"/>
          <p:cNvSpPr/>
          <p:nvPr/>
        </p:nvSpPr>
        <p:spPr>
          <a:xfrm>
            <a:off x="8138160" y="319125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6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Pinpointed the unresolved issue and modeled the hypothesized relationships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40080" y="4206240"/>
            <a:ext cx="10908792" cy="1371600"/>
          </a:xfrm>
          <a:prstGeom prst="roundRect">
            <a:avLst>
              <a:gd name="adj" fmla="val 6667"/>
            </a:avLst>
          </a:prstGeom>
          <a:solidFill>
            <a:srgbClr val="1E2761"/>
          </a:solidFill>
          <a:ln/>
          <a:effectLst>
            <a:outerShdw blurRad="127000" dist="38100" dir="2700000" algn="bl" rotWithShape="0">
              <a:srgbClr val="1E2761">
                <a:alpha val="16000"/>
              </a:srgbClr>
            </a:outerShdw>
          </a:effectLst>
        </p:spPr>
      </p:sp>
      <p:sp>
        <p:nvSpPr>
          <p:cNvPr id="26" name="Text 19"/>
          <p:cNvSpPr/>
          <p:nvPr/>
        </p:nvSpPr>
        <p:spPr>
          <a:xfrm>
            <a:off x="1051560" y="44348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89B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AHEAD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1051560" y="47091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Together, these sections justify the study and set up Chapter Three: Research Methodology.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10728655" y="64008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1000" dirty="0"/>
          </a:p>
        </p:txBody>
      </p:sp>
      <p:sp>
        <p:nvSpPr>
          <p:cNvPr id="29" name="Text 22"/>
          <p:cNvSpPr/>
          <p:nvPr/>
        </p:nvSpPr>
        <p:spPr>
          <a:xfrm>
            <a:off x="64008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Two · Literature Review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cons/book_ice.png"/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-1188720" y="3657600"/>
            <a:ext cx="3840480" cy="3840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594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CHECK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Criteria for a Strong Literature Review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920240"/>
            <a:ext cx="5166360" cy="1783080"/>
          </a:xfrm>
          <a:prstGeom prst="roundRect">
            <a:avLst>
              <a:gd name="adj" fmla="val 5128"/>
            </a:avLst>
          </a:prstGeom>
          <a:solidFill>
            <a:srgbClr val="151B49"/>
          </a:solidFill>
          <a:ln/>
        </p:spPr>
      </p:sp>
      <p:sp>
        <p:nvSpPr>
          <p:cNvPr id="6" name="Shape 3"/>
          <p:cNvSpPr/>
          <p:nvPr/>
        </p:nvSpPr>
        <p:spPr>
          <a:xfrm>
            <a:off x="1005840" y="2286000"/>
            <a:ext cx="685800" cy="685800"/>
          </a:xfrm>
          <a:prstGeom prst="ellipse">
            <a:avLst/>
          </a:prstGeom>
          <a:solidFill>
            <a:srgbClr val="C89B3C"/>
          </a:solidFill>
          <a:ln/>
        </p:spPr>
      </p:sp>
      <p:pic>
        <p:nvPicPr>
          <p:cNvPr id="7" name="Image 1" descr="/home/claude/icons/chec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004" y="2455164"/>
            <a:ext cx="347472" cy="347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20240" y="228600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Recent &amp; Relevant Sources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1920240" y="269748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on current, scholarly literature directly related to the topic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309360" y="1920240"/>
            <a:ext cx="5166360" cy="1783080"/>
          </a:xfrm>
          <a:prstGeom prst="roundRect">
            <a:avLst>
              <a:gd name="adj" fmla="val 5128"/>
            </a:avLst>
          </a:prstGeom>
          <a:solidFill>
            <a:srgbClr val="151B49"/>
          </a:solidFill>
          <a:ln/>
        </p:spPr>
      </p:sp>
      <p:sp>
        <p:nvSpPr>
          <p:cNvPr id="11" name="Shape 7"/>
          <p:cNvSpPr/>
          <p:nvPr/>
        </p:nvSpPr>
        <p:spPr>
          <a:xfrm>
            <a:off x="6675120" y="2286000"/>
            <a:ext cx="685800" cy="685800"/>
          </a:xfrm>
          <a:prstGeom prst="ellipse">
            <a:avLst/>
          </a:prstGeom>
          <a:solidFill>
            <a:srgbClr val="C89B3C"/>
          </a:solidFill>
          <a:ln/>
        </p:spPr>
      </p:sp>
      <p:pic>
        <p:nvPicPr>
          <p:cNvPr id="12" name="Image 2" descr="/home/claude/icons/balance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284" y="2455164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89520" y="228600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Critical Analysis</a:t>
            </a:r>
            <a:endParaRPr lang="en-US" sz="1650" dirty="0"/>
          </a:p>
        </p:txBody>
      </p:sp>
      <p:sp>
        <p:nvSpPr>
          <p:cNvPr id="14" name="Text 9"/>
          <p:cNvSpPr/>
          <p:nvPr/>
        </p:nvSpPr>
        <p:spPr>
          <a:xfrm>
            <a:off x="7589520" y="269748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Evaluates and questions previous studies rather than just describing them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40080" y="4069080"/>
            <a:ext cx="5166360" cy="1783080"/>
          </a:xfrm>
          <a:prstGeom prst="roundRect">
            <a:avLst>
              <a:gd name="adj" fmla="val 5128"/>
            </a:avLst>
          </a:prstGeom>
          <a:solidFill>
            <a:srgbClr val="151B49"/>
          </a:solidFill>
          <a:ln/>
        </p:spPr>
      </p:sp>
      <p:sp>
        <p:nvSpPr>
          <p:cNvPr id="16" name="Shape 11"/>
          <p:cNvSpPr/>
          <p:nvPr/>
        </p:nvSpPr>
        <p:spPr>
          <a:xfrm>
            <a:off x="1005840" y="4434840"/>
            <a:ext cx="685800" cy="685800"/>
          </a:xfrm>
          <a:prstGeom prst="ellipse">
            <a:avLst/>
          </a:prstGeom>
          <a:solidFill>
            <a:srgbClr val="C89B3C"/>
          </a:solidFill>
          <a:ln/>
        </p:spPr>
      </p:sp>
      <p:pic>
        <p:nvPicPr>
          <p:cNvPr id="17" name="Image 3" descr="/home/claude/icons/bullseye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004" y="4604004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920240" y="443484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Clear Research Gap</a:t>
            </a:r>
            <a:endParaRPr lang="en-US" sz="1650" dirty="0"/>
          </a:p>
        </p:txBody>
      </p:sp>
      <p:sp>
        <p:nvSpPr>
          <p:cNvPr id="19" name="Text 13"/>
          <p:cNvSpPr/>
          <p:nvPr/>
        </p:nvSpPr>
        <p:spPr>
          <a:xfrm>
            <a:off x="1920240" y="48463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plainly what knowledge is missing or unresolved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6309360" y="4069080"/>
            <a:ext cx="5166360" cy="1783080"/>
          </a:xfrm>
          <a:prstGeom prst="roundRect">
            <a:avLst>
              <a:gd name="adj" fmla="val 5128"/>
            </a:avLst>
          </a:prstGeom>
          <a:solidFill>
            <a:srgbClr val="151B49"/>
          </a:solidFill>
          <a:ln/>
        </p:spPr>
      </p:sp>
      <p:sp>
        <p:nvSpPr>
          <p:cNvPr id="21" name="Shape 15"/>
          <p:cNvSpPr/>
          <p:nvPr/>
        </p:nvSpPr>
        <p:spPr>
          <a:xfrm>
            <a:off x="6675120" y="4434840"/>
            <a:ext cx="685800" cy="685800"/>
          </a:xfrm>
          <a:prstGeom prst="ellipse">
            <a:avLst/>
          </a:prstGeom>
          <a:solidFill>
            <a:srgbClr val="C89B3C"/>
          </a:solidFill>
          <a:ln/>
        </p:spPr>
      </p:sp>
      <p:pic>
        <p:nvPicPr>
          <p:cNvPr id="22" name="Image 4" descr="/home/claude/icons/quote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4284" y="4604004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589520" y="443484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Consistent Citation Style</a:t>
            </a:r>
            <a:endParaRPr lang="en-US" sz="1650" dirty="0"/>
          </a:p>
        </p:txBody>
      </p:sp>
      <p:sp>
        <p:nvSpPr>
          <p:cNvPr id="24" name="Text 17"/>
          <p:cNvSpPr/>
          <p:nvPr/>
        </p:nvSpPr>
        <p:spPr>
          <a:xfrm>
            <a:off x="7589520" y="48463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AA8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Follows the required referencing format (APA, Harvard, etc.) throughout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736</Words>
  <Application>Microsoft Office PowerPoint</Application>
  <PresentationFormat>Widescreen</PresentationFormat>
  <Paragraphs>143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Two: Literature Review</dc:title>
  <dc:subject>PptxGenJS Presentation</dc:subject>
  <dc:creator>Thesis Guide</dc:creator>
  <cp:lastModifiedBy>hp</cp:lastModifiedBy>
  <cp:revision>10</cp:revision>
  <dcterms:created xsi:type="dcterms:W3CDTF">2026-06-20T09:07:57Z</dcterms:created>
  <dcterms:modified xsi:type="dcterms:W3CDTF">2026-06-21T10:55:26Z</dcterms:modified>
</cp:coreProperties>
</file>